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59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 autoAdjust="0"/>
    <p:restoredTop sz="94667"/>
  </p:normalViewPr>
  <p:slideViewPr>
    <p:cSldViewPr snapToGrid="0">
      <p:cViewPr varScale="1">
        <p:scale>
          <a:sx n="110" d="100"/>
          <a:sy n="110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FA9A-D414-6107-E391-6437D1F29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5A641-ECC9-8999-5B47-166860DE7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2F26-6EB1-A72F-6522-695E8EF5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7A2EA-6447-FC98-4AB7-5A76B43F1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F34ED-FFAB-C16C-8BB8-3B21C6B1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975C-6DD7-35D3-8E03-ACB08C2F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973F8-B742-032F-4DD8-791860635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8A34F-62E7-2536-6B94-68AFA70A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8E5D9-7E66-F2BA-01C9-9C6A882A6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A568-AA7C-A636-4D4B-809C2A86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9D05F7-4479-ADB1-2594-571602E5E8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722B2-26C0-93A0-CC46-FFB12EFC4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E3710-526F-DF67-2CE2-CCDCF36F3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D10B2-429B-9D48-65DA-59AB7BFB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8C83F-A3D6-7869-CC63-3524477B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6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6BC3-3FA5-FC6A-D407-395766D0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C2F60-58FD-A983-D382-BAEFD6BA5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50E75-8F85-5974-CB6B-25D9CF08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B7A4A-9FC9-CC82-D538-B8DBC61F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2A33D-436F-2AED-407D-6A20CD71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81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F69EF-F130-1BA5-9EC4-BD5562528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79EDD-50A6-E3D6-A5C1-4030C0F4B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2ED9E-2857-D17A-99BF-13F2C884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9483F-2874-1720-43CF-6F7FE814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D8F3-B19F-E1F5-8F7F-51EDC407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588A-22B0-C94F-EAFD-309802B6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0154F-0259-7F47-B93C-9DBD54184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E01D8-AD91-9E9A-3CBF-AD530403B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0E666-5FFF-8B08-A200-0A951140B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0556C-7CB0-D620-D72E-8CACD07D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24731-DADC-0FE9-58EE-21743468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1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06B0-00E9-5C12-078B-AAF4E74BE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21747-F69E-FE54-8DAF-FDC7470C1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05A1A-D771-11D8-7FE0-F10DFB4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BE8BB-989C-42D5-43F2-60B76CB3F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B889C8-3374-298F-5BCF-EE9575608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91C554-668E-641B-B8B2-8D5DB66A5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3E4412-8FFB-1986-BA17-DA0AC5BA6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FE501-F899-74E7-5CA1-56F16E6E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38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ACCBE-D5AA-E6D7-093C-EAC1776E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8884A-AFC6-932A-5398-4380617B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134E0-532F-9D23-7636-E1A77C4CC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E1A24-ABD9-05D0-316D-91652D33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6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E7DA2F-C15E-85FA-AC65-DB66B90A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51ACF-FAA0-E6ED-35DB-7FBD0A5BC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6CF04-1F2D-8837-F5F4-80830507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7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11BF9-4317-1AD5-9B42-7B423C7D8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88B1C-E5C1-4169-BFAA-9401B9050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D70F7-9916-BB3F-7B27-8C977B5B0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54AFA-5B0F-3A81-A580-E8E099DA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3881C-7F00-4D4E-C730-6D656B06B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D3A49-244E-C3AD-AC0F-B8C23DD9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B3C73-F8DE-4186-6297-BA6DA1E1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78A49-B3F4-F5D5-3FCE-E54E70E35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150B2-E4D4-5E29-1423-B03787B5C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B4B9-A781-E5B8-EA15-DE404DBF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FA9136-B31D-FF1F-F156-C8A6E25E8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D5B2B-25ED-85DA-6EEC-DA71B098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1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054318-02CD-8D91-02E8-AA7A763BE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45981-17FA-8875-5BD6-4AF00F4D5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AD544-A9DB-E055-4F93-5778E6183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E90E92-96AE-4B32-831B-5AAACA3658D1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0C363-D79D-804C-E8B3-B0BA1D350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08443-9C36-4AA4-DD65-54D4BF95B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2EC7EF-9E11-40EB-9EEF-4210B8447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1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2F20-0BE8-DC19-0508-1CCEC228F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Vice State Director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19928-E1D8-F6DA-4B15-5ABCBDF191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Brother Patrick Owens</a:t>
            </a:r>
          </a:p>
          <a:p>
            <a:r>
              <a:rPr lang="en-US" dirty="0"/>
              <a:t>LM 3968</a:t>
            </a:r>
          </a:p>
        </p:txBody>
      </p:sp>
    </p:spTree>
    <p:extLst>
      <p:ext uri="{BB962C8B-B14F-4D97-AF65-F5344CB8AC3E}">
        <p14:creationId xmlns:p14="http://schemas.microsoft.com/office/powerpoint/2010/main" val="198206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4765-17C8-BF27-1E2A-309AB459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2" y="92984"/>
            <a:ext cx="10515600" cy="1325563"/>
          </a:xfrm>
        </p:spPr>
        <p:txBody>
          <a:bodyPr/>
          <a:lstStyle/>
          <a:p>
            <a:r>
              <a:rPr lang="en-US" dirty="0"/>
              <a:t>Year In Membership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0B8290-AF3D-B005-3821-0879A53E0F4B}"/>
              </a:ext>
            </a:extLst>
          </p:cNvPr>
          <p:cNvSpPr txBox="1"/>
          <p:nvPr/>
        </p:nvSpPr>
        <p:spPr>
          <a:xfrm>
            <a:off x="1308293" y="2039815"/>
            <a:ext cx="103256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Welcome 1</a:t>
            </a:r>
            <a:r>
              <a:rPr lang="en-US" baseline="30000" dirty="0"/>
              <a:t>st</a:t>
            </a:r>
            <a:r>
              <a:rPr lang="en-US" dirty="0"/>
              <a:t> time State Conference Attendees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Congratulations to Brothers w/ Milestones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Congratulations New Life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Congratulations to the Magnolia Club Inductees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AEA6C-3CB1-94CE-520F-49C6CB19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7" y="189914"/>
            <a:ext cx="4107767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31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4765-17C8-BF27-1E2A-309AB459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2" y="92984"/>
            <a:ext cx="10515600" cy="1325563"/>
          </a:xfrm>
        </p:spPr>
        <p:txBody>
          <a:bodyPr/>
          <a:lstStyle/>
          <a:p>
            <a:r>
              <a:rPr lang="en-US" dirty="0"/>
              <a:t>EOY Membership Numbers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5CF55C-486A-7EF0-139C-95E232DD55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279535"/>
              </p:ext>
            </p:extLst>
          </p:nvPr>
        </p:nvGraphicFramePr>
        <p:xfrm>
          <a:off x="1406770" y="2133600"/>
          <a:ext cx="10011505" cy="1934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584">
                  <a:extLst>
                    <a:ext uri="{9D8B030D-6E8A-4147-A177-3AD203B41FA5}">
                      <a16:colId xmlns:a16="http://schemas.microsoft.com/office/drawing/2014/main" val="1495421019"/>
                    </a:ext>
                  </a:extLst>
                </a:gridCol>
                <a:gridCol w="1668584">
                  <a:extLst>
                    <a:ext uri="{9D8B030D-6E8A-4147-A177-3AD203B41FA5}">
                      <a16:colId xmlns:a16="http://schemas.microsoft.com/office/drawing/2014/main" val="2291358355"/>
                    </a:ext>
                  </a:extLst>
                </a:gridCol>
                <a:gridCol w="1668584">
                  <a:extLst>
                    <a:ext uri="{9D8B030D-6E8A-4147-A177-3AD203B41FA5}">
                      <a16:colId xmlns:a16="http://schemas.microsoft.com/office/drawing/2014/main" val="2897458836"/>
                    </a:ext>
                  </a:extLst>
                </a:gridCol>
                <a:gridCol w="1809842">
                  <a:extLst>
                    <a:ext uri="{9D8B030D-6E8A-4147-A177-3AD203B41FA5}">
                      <a16:colId xmlns:a16="http://schemas.microsoft.com/office/drawing/2014/main" val="1466228510"/>
                    </a:ext>
                  </a:extLst>
                </a:gridCol>
                <a:gridCol w="1527327">
                  <a:extLst>
                    <a:ext uri="{9D8B030D-6E8A-4147-A177-3AD203B41FA5}">
                      <a16:colId xmlns:a16="http://schemas.microsoft.com/office/drawing/2014/main" val="2149419023"/>
                    </a:ext>
                  </a:extLst>
                </a:gridCol>
                <a:gridCol w="1668584">
                  <a:extLst>
                    <a:ext uri="{9D8B030D-6E8A-4147-A177-3AD203B41FA5}">
                      <a16:colId xmlns:a16="http://schemas.microsoft.com/office/drawing/2014/main" val="823137829"/>
                    </a:ext>
                  </a:extLst>
                </a:gridCol>
              </a:tblGrid>
              <a:tr h="967154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Brothers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Graduate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Undergraduate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Life Members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277883"/>
                  </a:ext>
                </a:extLst>
              </a:tr>
              <a:tr h="967154">
                <a:tc>
                  <a:txBody>
                    <a:bodyPr/>
                    <a:lstStyle/>
                    <a:p>
                      <a:r>
                        <a:rPr lang="en-US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58066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872D47F-F1CE-DB68-94F0-7163E630B164}"/>
              </a:ext>
            </a:extLst>
          </p:cNvPr>
          <p:cNvSpPr txBox="1"/>
          <p:nvPr/>
        </p:nvSpPr>
        <p:spPr>
          <a:xfrm>
            <a:off x="1406769" y="1266092"/>
            <a:ext cx="753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ended the 2025 year with 664 brothers in Mississippi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9EDE78-42F9-18A7-79FD-A2BE465AFE1F}"/>
              </a:ext>
            </a:extLst>
          </p:cNvPr>
          <p:cNvSpPr txBox="1"/>
          <p:nvPr/>
        </p:nvSpPr>
        <p:spPr>
          <a:xfrm>
            <a:off x="1559169" y="4560277"/>
            <a:ext cx="902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ended with 29 active chapters.  Of the 29 chapters, 10 are undergraduate and 19 are graduate.</a:t>
            </a:r>
          </a:p>
        </p:txBody>
      </p:sp>
    </p:spTree>
    <p:extLst>
      <p:ext uri="{BB962C8B-B14F-4D97-AF65-F5344CB8AC3E}">
        <p14:creationId xmlns:p14="http://schemas.microsoft.com/office/powerpoint/2010/main" val="2346366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4765-17C8-BF27-1E2A-309AB459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2" y="92984"/>
            <a:ext cx="10515600" cy="1325563"/>
          </a:xfrm>
        </p:spPr>
        <p:txBody>
          <a:bodyPr/>
          <a:lstStyle/>
          <a:p>
            <a:r>
              <a:rPr lang="en-US" dirty="0"/>
              <a:t>Membership Trends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61C6809-2361-0E24-68A5-0562DFC11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1" t="28688" r="13361" b="17278"/>
          <a:stretch/>
        </p:blipFill>
        <p:spPr>
          <a:xfrm>
            <a:off x="1603717" y="1146517"/>
            <a:ext cx="9017391" cy="392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91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4765-17C8-BF27-1E2A-309AB459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2" y="92984"/>
            <a:ext cx="10515600" cy="1325563"/>
          </a:xfrm>
        </p:spPr>
        <p:txBody>
          <a:bodyPr/>
          <a:lstStyle/>
          <a:p>
            <a:r>
              <a:rPr lang="en-US" dirty="0"/>
              <a:t>Membership Trends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9EE02-7B88-5988-F1FD-994AE9343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28"/>
          <a:stretch/>
        </p:blipFill>
        <p:spPr>
          <a:xfrm>
            <a:off x="1512277" y="1583425"/>
            <a:ext cx="9167445" cy="3691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94905-C395-125D-640A-81D6FAE0FE32}"/>
              </a:ext>
            </a:extLst>
          </p:cNvPr>
          <p:cNvSpPr txBox="1"/>
          <p:nvPr/>
        </p:nvSpPr>
        <p:spPr>
          <a:xfrm>
            <a:off x="1512277" y="1090246"/>
            <a:ext cx="5228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Membership Trends – As of this day</a:t>
            </a:r>
          </a:p>
        </p:txBody>
      </p:sp>
    </p:spTree>
    <p:extLst>
      <p:ext uri="{BB962C8B-B14F-4D97-AF65-F5344CB8AC3E}">
        <p14:creationId xmlns:p14="http://schemas.microsoft.com/office/powerpoint/2010/main" val="429073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4765-17C8-BF27-1E2A-309AB459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2" y="92984"/>
            <a:ext cx="10515600" cy="1325563"/>
          </a:xfrm>
        </p:spPr>
        <p:txBody>
          <a:bodyPr/>
          <a:lstStyle/>
          <a:p>
            <a:r>
              <a:rPr lang="en-US" dirty="0"/>
              <a:t>Largest Chapter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00D9E-577C-D955-1DD9-8F4D0D80C8AE}"/>
              </a:ext>
            </a:extLst>
          </p:cNvPr>
          <p:cNvSpPr txBox="1"/>
          <p:nvPr/>
        </p:nvSpPr>
        <p:spPr>
          <a:xfrm>
            <a:off x="1266092" y="130829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Undergraduate Chapter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Theta Eta Chapter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6E803-5DD8-6F16-B03B-9D2619A1F764}"/>
              </a:ext>
            </a:extLst>
          </p:cNvPr>
          <p:cNvSpPr txBox="1"/>
          <p:nvPr/>
        </p:nvSpPr>
        <p:spPr>
          <a:xfrm>
            <a:off x="1266092" y="2310692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Graduate Chapter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Mu Sigma Chapter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87C88-31F5-E216-3C18-0C32C9170D6F}"/>
              </a:ext>
            </a:extLst>
          </p:cNvPr>
          <p:cNvSpPr txBox="1"/>
          <p:nvPr/>
        </p:nvSpPr>
        <p:spPr>
          <a:xfrm>
            <a:off x="1266091" y="3577812"/>
            <a:ext cx="93315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 of February 15,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Largest Undergraduate Chapter – Alpha Beta Chapter &amp; Theta Eta Chapter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Largest Graduate Chapters  -  Mu Sigma</a:t>
            </a:r>
          </a:p>
        </p:txBody>
      </p:sp>
    </p:spTree>
    <p:extLst>
      <p:ext uri="{BB962C8B-B14F-4D97-AF65-F5344CB8AC3E}">
        <p14:creationId xmlns:p14="http://schemas.microsoft.com/office/powerpoint/2010/main" val="252760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4765-17C8-BF27-1E2A-309AB459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2" y="92984"/>
            <a:ext cx="10515600" cy="1325563"/>
          </a:xfrm>
        </p:spPr>
        <p:txBody>
          <a:bodyPr/>
          <a:lstStyle/>
          <a:p>
            <a:r>
              <a:rPr lang="en-US" dirty="0"/>
              <a:t>Retention of 100% or End of the Year Growth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210792-D845-1553-0B59-047828EEEC2C}"/>
              </a:ext>
            </a:extLst>
          </p:cNvPr>
          <p:cNvSpPr txBox="1"/>
          <p:nvPr/>
        </p:nvSpPr>
        <p:spPr>
          <a:xfrm>
            <a:off x="1603717" y="1418547"/>
            <a:ext cx="32777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Undergraduate Chapters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Alpha Beta +9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Alpha Zeta +6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Beta Rho +2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Delta Phi =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Eta Beta +3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Gamma Psi +3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Theta Eta +7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Theta Iota +2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Xi Beta =</a:t>
            </a:r>
          </a:p>
          <a:p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534655-80F9-5DFA-2B1A-7534AE8A9613}"/>
              </a:ext>
            </a:extLst>
          </p:cNvPr>
          <p:cNvSpPr txBox="1"/>
          <p:nvPr/>
        </p:nvSpPr>
        <p:spPr>
          <a:xfrm>
            <a:off x="5582028" y="1418547"/>
            <a:ext cx="609834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Graduate Chapters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Alpha Iota Sigma +3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Delta Phi Sigma =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Eta Eta Sigma +1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Iota Rho Sigma +4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Kappa Epsilon Sigma +2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Lambda Epsilon Sigma =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Pi Alpha Sigma +1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Pi Omicron Sigma +2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Theta Iota Sigma =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Upsilon Kappa Sigma +13</a:t>
            </a:r>
          </a:p>
        </p:txBody>
      </p:sp>
    </p:spTree>
    <p:extLst>
      <p:ext uri="{BB962C8B-B14F-4D97-AF65-F5344CB8AC3E}">
        <p14:creationId xmlns:p14="http://schemas.microsoft.com/office/powerpoint/2010/main" val="1794103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4765-17C8-BF27-1E2A-309AB459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2" y="92984"/>
            <a:ext cx="10515600" cy="1325563"/>
          </a:xfrm>
        </p:spPr>
        <p:txBody>
          <a:bodyPr/>
          <a:lstStyle/>
          <a:p>
            <a:r>
              <a:rPr lang="en-US" dirty="0"/>
              <a:t>Year in Membership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C3AEC-B258-7ACB-5CDA-15D984051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59" y="1418547"/>
            <a:ext cx="4239064" cy="3179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F03DB-1B1A-6DF3-A5CC-BC6587C71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84" y="1418547"/>
            <a:ext cx="5415840" cy="3179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108CD7-81C2-4BA1-C996-2C0B5991CFE0}"/>
              </a:ext>
            </a:extLst>
          </p:cNvPr>
          <p:cNvSpPr txBox="1"/>
          <p:nvPr/>
        </p:nvSpPr>
        <p:spPr>
          <a:xfrm>
            <a:off x="2658794" y="4793122"/>
            <a:ext cx="410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of Mississippi</a:t>
            </a:r>
          </a:p>
          <a:p>
            <a:r>
              <a:rPr lang="en-US" dirty="0"/>
              <a:t>    Magnolia Club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6067D-AF9D-EC20-B0CD-110CE42360C5}"/>
              </a:ext>
            </a:extLst>
          </p:cNvPr>
          <p:cNvSpPr txBox="1"/>
          <p:nvPr/>
        </p:nvSpPr>
        <p:spPr>
          <a:xfrm>
            <a:off x="7577475" y="4793122"/>
            <a:ext cx="410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Mississippi Sigma’s in Action</a:t>
            </a:r>
          </a:p>
        </p:txBody>
      </p:sp>
    </p:spTree>
    <p:extLst>
      <p:ext uri="{BB962C8B-B14F-4D97-AF65-F5344CB8AC3E}">
        <p14:creationId xmlns:p14="http://schemas.microsoft.com/office/powerpoint/2010/main" val="2196068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4765-17C8-BF27-1E2A-309AB459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2" y="92984"/>
            <a:ext cx="10515600" cy="1325563"/>
          </a:xfrm>
        </p:spPr>
        <p:txBody>
          <a:bodyPr/>
          <a:lstStyle/>
          <a:p>
            <a:r>
              <a:rPr lang="en-US" dirty="0"/>
              <a:t>Year in Membership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9CD49-C58C-A345-771E-8A9B88975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99" y="1145532"/>
            <a:ext cx="2075835" cy="3428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588A7-10A2-DDBF-7F21-628116ED3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839" y="1145532"/>
            <a:ext cx="2287116" cy="3428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71A4BB-3D90-FADB-D273-DAABEAC047D4}"/>
              </a:ext>
            </a:extLst>
          </p:cNvPr>
          <p:cNvSpPr txBox="1"/>
          <p:nvPr/>
        </p:nvSpPr>
        <p:spPr>
          <a:xfrm>
            <a:off x="1425525" y="4574531"/>
            <a:ext cx="3779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Honorable Marcus A. Chaney, </a:t>
            </a:r>
            <a:r>
              <a:rPr lang="en-US" dirty="0" err="1"/>
              <a:t>Ph.D</a:t>
            </a:r>
            <a:endParaRPr lang="en-US" dirty="0"/>
          </a:p>
          <a:p>
            <a:r>
              <a:rPr lang="en-US" dirty="0"/>
              <a:t>DSC # 207</a:t>
            </a:r>
          </a:p>
          <a:p>
            <a:r>
              <a:rPr lang="en-US" dirty="0"/>
              <a:t>Mu Sigma Chapter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F0CD0-0CE5-8927-5F56-EA4995C6078E}"/>
              </a:ext>
            </a:extLst>
          </p:cNvPr>
          <p:cNvSpPr txBox="1"/>
          <p:nvPr/>
        </p:nvSpPr>
        <p:spPr>
          <a:xfrm>
            <a:off x="6650501" y="4703749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Bro. Devean Bush</a:t>
            </a:r>
          </a:p>
          <a:p>
            <a:r>
              <a:rPr lang="en-US" dirty="0"/>
              <a:t>International 2nd Vice President</a:t>
            </a:r>
          </a:p>
          <a:p>
            <a:r>
              <a:rPr lang="en-US" dirty="0"/>
              <a:t>Alpha Beta Chapter</a:t>
            </a:r>
          </a:p>
        </p:txBody>
      </p:sp>
    </p:spTree>
    <p:extLst>
      <p:ext uri="{BB962C8B-B14F-4D97-AF65-F5344CB8AC3E}">
        <p14:creationId xmlns:p14="http://schemas.microsoft.com/office/powerpoint/2010/main" val="1212152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4765-17C8-BF27-1E2A-309AB459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2" y="92984"/>
            <a:ext cx="10515600" cy="1325563"/>
          </a:xfrm>
        </p:spPr>
        <p:txBody>
          <a:bodyPr/>
          <a:lstStyle/>
          <a:p>
            <a:r>
              <a:rPr lang="en-US" dirty="0"/>
              <a:t>Year in Membership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71A4BB-3D90-FADB-D273-DAABEAC047D4}"/>
              </a:ext>
            </a:extLst>
          </p:cNvPr>
          <p:cNvSpPr txBox="1"/>
          <p:nvPr/>
        </p:nvSpPr>
        <p:spPr>
          <a:xfrm>
            <a:off x="1425525" y="4574531"/>
            <a:ext cx="3779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Theta Iota Sigma Chapter</a:t>
            </a:r>
          </a:p>
          <a:p>
            <a:r>
              <a:rPr lang="en-US" dirty="0"/>
              <a:t>Phi Beta Sigma Conclave  Model Alumni Chapter – Bronze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F0CD0-0CE5-8927-5F56-EA4995C6078E}"/>
              </a:ext>
            </a:extLst>
          </p:cNvPr>
          <p:cNvSpPr txBox="1"/>
          <p:nvPr/>
        </p:nvSpPr>
        <p:spPr>
          <a:xfrm>
            <a:off x="6650501" y="4574531"/>
            <a:ext cx="609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Theta Eta Chapter</a:t>
            </a:r>
          </a:p>
          <a:p>
            <a:r>
              <a:rPr lang="en-US" dirty="0"/>
              <a:t>International Bigger &amp; Better Business</a:t>
            </a:r>
          </a:p>
          <a:p>
            <a:r>
              <a:rPr lang="en-US" dirty="0"/>
              <a:t>Collegiate Chapter of the Year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B19AB-6EFE-2705-A382-6F7BEA15A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25" y="1016120"/>
            <a:ext cx="3341485" cy="342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C85AE6-435F-8C96-1122-FCAB5B577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226" y="1016120"/>
            <a:ext cx="275544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91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4903</TotalTime>
  <Words>296</Words>
  <Application>Microsoft Macintosh PowerPoint</Application>
  <PresentationFormat>Widescreen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1st Vice State Director Report</vt:lpstr>
      <vt:lpstr>EOY Membership Numbers </vt:lpstr>
      <vt:lpstr>Membership Trends</vt:lpstr>
      <vt:lpstr>Membership Trends</vt:lpstr>
      <vt:lpstr>Largest Chapter</vt:lpstr>
      <vt:lpstr>Retention of 100% or End of the Year Growth</vt:lpstr>
      <vt:lpstr>Year in Membership</vt:lpstr>
      <vt:lpstr>Year in Membership</vt:lpstr>
      <vt:lpstr>Year in Membership</vt:lpstr>
      <vt:lpstr>Year In Membership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Vice State Director Report</dc:title>
  <dc:creator>Keys, Byron</dc:creator>
  <cp:lastModifiedBy>Microsoft Office User</cp:lastModifiedBy>
  <cp:revision>8</cp:revision>
  <dcterms:created xsi:type="dcterms:W3CDTF">2026-02-12T00:18:40Z</dcterms:created>
  <dcterms:modified xsi:type="dcterms:W3CDTF">2026-02-20T16:44:34Z</dcterms:modified>
</cp:coreProperties>
</file>