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3" r:id="rId6"/>
    <p:sldId id="261" r:id="rId7"/>
    <p:sldId id="262" r:id="rId8"/>
    <p:sldId id="266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8"/>
  </p:normalViewPr>
  <p:slideViewPr>
    <p:cSldViewPr snapToGrid="0">
      <p:cViewPr varScale="1">
        <p:scale>
          <a:sx n="119" d="100"/>
          <a:sy n="119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FA9A-D414-6107-E391-6437D1F29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5A641-ECC9-8999-5B47-166860DE7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02F26-6EB1-A72F-6522-695E8EF5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7A2EA-6447-FC98-4AB7-5A76B43F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F34ED-FFAB-C16C-8BB8-3B21C6B1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975C-6DD7-35D3-8E03-ACB08C2F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973F8-B742-032F-4DD8-791860635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8A34F-62E7-2536-6B94-68AFA70A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8E5D9-7E66-F2BA-01C9-9C6A882A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BA568-AA7C-A636-4D4B-809C2A86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9D05F7-4479-ADB1-2594-571602E5E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722B2-26C0-93A0-CC46-FFB12EFC4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E3710-526F-DF67-2CE2-CCDCF36F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D10B2-429B-9D48-65DA-59AB7BFB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8C83F-A3D6-7869-CC63-3524477B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6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6BC3-3FA5-FC6A-D407-395766D0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2F60-58FD-A983-D382-BAEFD6BA5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50E75-8F85-5974-CB6B-25D9CF08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B7A4A-9FC9-CC82-D538-B8DBC61F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2A33D-436F-2AED-407D-6A20CD71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69EF-F130-1BA5-9EC4-BD556252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79EDD-50A6-E3D6-A5C1-4030C0F4B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2ED9E-2857-D17A-99BF-13F2C884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9483F-2874-1720-43CF-6F7FE814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CD8F3-B19F-E1F5-8F7F-51EDC407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5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588A-22B0-C94F-EAFD-309802B6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154F-0259-7F47-B93C-9DBD54184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E01D8-AD91-9E9A-3CBF-AD530403B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0E666-5FFF-8B08-A200-0A951140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0556C-7CB0-D620-D72E-8CACD07D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24731-DADC-0FE9-58EE-21743468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1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06B0-00E9-5C12-078B-AAF4E74B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21747-F69E-FE54-8DAF-FDC7470C1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05A1A-D771-11D8-7FE0-F10DFB490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BE8BB-989C-42D5-43F2-60B76CB3F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B889C8-3374-298F-5BCF-EE9575608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1C554-668E-641B-B8B2-8D5DB66A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3E4412-8FFB-1986-BA17-DA0AC5BA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2FE501-F899-74E7-5CA1-56F16E6E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3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CCBE-D5AA-E6D7-093C-EAC1776E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8884A-AFC6-932A-5398-4380617B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134E0-532F-9D23-7636-E1A77C4C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E1A24-ABD9-05D0-316D-91652D33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7DA2F-C15E-85FA-AC65-DB66B90A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51ACF-FAA0-E6ED-35DB-7FBD0A5B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6CF04-1F2D-8837-F5F4-80830507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7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1BF9-4317-1AD5-9B42-7B423C7D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88B1C-E5C1-4169-BFAA-9401B905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D70F7-9916-BB3F-7B27-8C977B5B0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54AFA-5B0F-3A81-A580-E8E099DA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3881C-7F00-4D4E-C730-6D656B06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D3A49-244E-C3AD-AC0F-B8C23DD9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9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3C73-F8DE-4186-6297-BA6DA1E1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78A49-B3F4-F5D5-3FCE-E54E70E35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150B2-E4D4-5E29-1423-B03787B5C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3B4B9-A781-E5B8-EA15-DE404DBF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0E92-96AE-4B32-831B-5AAACA3658D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A9136-B31D-FF1F-F156-C8A6E25E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D5B2B-25ED-85DA-6EEC-DA71B098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1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54318-02CD-8D91-02E8-AA7A763BE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45981-17FA-8875-5BD6-4AF00F4D5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AD544-A9DB-E055-4F93-5778E6183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90E92-96AE-4B32-831B-5AAACA3658D1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0C363-D79D-804C-E8B3-B0BA1D350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8443-9C36-4AA4-DD65-54D4BF95B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2EC7EF-9E11-40EB-9EEF-4210B8447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2F20-0BE8-DC19-0508-1CCEC228F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Director’s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19928-E1D8-F6DA-4B15-5ABCBDF191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Lorenzo L. Grimes</a:t>
            </a:r>
          </a:p>
        </p:txBody>
      </p:sp>
    </p:spTree>
    <p:extLst>
      <p:ext uri="{BB962C8B-B14F-4D97-AF65-F5344CB8AC3E}">
        <p14:creationId xmlns:p14="http://schemas.microsoft.com/office/powerpoint/2010/main" val="198206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7ABCD0-EA14-0B9F-5B8A-DB8CFDC98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3B20-C1BC-DC70-7ADF-7D455A5A1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793"/>
            <a:ext cx="9144000" cy="1495313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Strengthening Brotherhood, Securing the Legacy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6C5B1-9278-51E9-E5C6-2A5EC0DC7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9713"/>
            <a:ext cx="9144000" cy="284808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Strengthen Financial Health</a:t>
            </a:r>
          </a:p>
          <a:p>
            <a:r>
              <a:rPr lang="en-US" dirty="0"/>
              <a:t>Encourage timely dues collection and proper budgeting.</a:t>
            </a:r>
          </a:p>
          <a:p>
            <a:r>
              <a:rPr lang="en-US" dirty="0"/>
              <a:t>Provide financial training for treasurers.</a:t>
            </a:r>
          </a:p>
          <a:p>
            <a:r>
              <a:rPr lang="en-US" dirty="0"/>
              <a:t>Promote statewide fundraising initiatives or sponsorship opportunities.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1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86B70-810C-29EA-61AE-E4128D897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EC25-8AD5-8B48-147E-0F9C90FD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793"/>
            <a:ext cx="9144000" cy="1495313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Strengthening Brotherhood, Securing the Legacy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E6F37-85DB-F750-7549-AE6A2C5FD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9713"/>
            <a:ext cx="9144000" cy="284808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Improve Communication &amp; Transparency</a:t>
            </a:r>
          </a:p>
          <a:p>
            <a:r>
              <a:rPr lang="en-US" dirty="0"/>
              <a:t>Send a monthly State Director update (email or newsletter).</a:t>
            </a:r>
          </a:p>
          <a:p>
            <a:r>
              <a:rPr lang="en-US" dirty="0"/>
              <a:t>Hold regular town halls so brothers feel heard.</a:t>
            </a:r>
          </a:p>
          <a:p>
            <a:r>
              <a:rPr lang="en-US" dirty="0"/>
              <a:t>Be transparent about decisions, finances, and challenges.</a:t>
            </a:r>
          </a:p>
          <a:p>
            <a:r>
              <a:rPr lang="en-US" dirty="0"/>
              <a:t>Be visible. </a:t>
            </a:r>
          </a:p>
        </p:txBody>
      </p:sp>
    </p:spTree>
    <p:extLst>
      <p:ext uri="{BB962C8B-B14F-4D97-AF65-F5344CB8AC3E}">
        <p14:creationId xmlns:p14="http://schemas.microsoft.com/office/powerpoint/2010/main" val="359724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F6A06A-95A9-BBB2-52B7-BD85551B8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D24-197A-B899-449C-1E3A9B9FD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793"/>
            <a:ext cx="9144000" cy="1495313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Strengthening Brotherhood, Securing the Legacy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83E0F-C83F-CF56-52A3-8FB85190D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9713"/>
            <a:ext cx="9144000" cy="2848087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Standardize Best Practices Across Chapters</a:t>
            </a:r>
          </a:p>
          <a:p>
            <a:r>
              <a:rPr lang="en-US" dirty="0"/>
              <a:t>Create toolkits for:</a:t>
            </a:r>
          </a:p>
          <a:p>
            <a:pPr lvl="1"/>
            <a:r>
              <a:rPr lang="en-US" dirty="0"/>
              <a:t>Chapter operations</a:t>
            </a:r>
          </a:p>
          <a:p>
            <a:pPr lvl="1"/>
            <a:r>
              <a:rPr lang="en-US" dirty="0"/>
              <a:t>Intake processes</a:t>
            </a:r>
          </a:p>
          <a:p>
            <a:pPr lvl="1"/>
            <a:r>
              <a:rPr lang="en-US" dirty="0"/>
              <a:t>Financial management</a:t>
            </a:r>
          </a:p>
          <a:p>
            <a:pPr lvl="1"/>
            <a:r>
              <a:rPr lang="en-US" dirty="0"/>
              <a:t>Community service</a:t>
            </a:r>
          </a:p>
          <a:p>
            <a:r>
              <a:rPr lang="en-US" dirty="0"/>
              <a:t>Share successful chapter programs as </a:t>
            </a:r>
            <a:r>
              <a:rPr lang="en-US" b="1" dirty="0"/>
              <a:t>models others can replicate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167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C059BC-759E-28FA-2DA4-058BABF09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2828-3BA9-3C79-FB0A-5D09C74CF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1035742"/>
          </a:xfrm>
        </p:spPr>
        <p:txBody>
          <a:bodyPr/>
          <a:lstStyle/>
          <a:p>
            <a:r>
              <a:rPr lang="en-US" dirty="0"/>
              <a:t>PIA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0764E-A1D7-C4DE-64DD-2165C7ECE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9713"/>
            <a:ext cx="9144000" cy="2848087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05399E-F1E5-64B4-936B-EAC3FCB69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564441"/>
              </p:ext>
            </p:extLst>
          </p:nvPr>
        </p:nvGraphicFramePr>
        <p:xfrm>
          <a:off x="1524000" y="1904105"/>
          <a:ext cx="9144000" cy="34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43479903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95475604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7750869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82843883"/>
                    </a:ext>
                  </a:extLst>
                </a:gridCol>
              </a:tblGrid>
              <a:tr h="69064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>
                          <a:effectLst/>
                        </a:rPr>
                        <a:t> 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525363639"/>
                  </a:ext>
                </a:extLst>
              </a:tr>
              <a:tr h="69064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BBB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909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2909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3323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931401461"/>
                  </a:ext>
                </a:extLst>
              </a:tr>
              <a:tr h="69064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Education 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1114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1666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1783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023289194"/>
                  </a:ext>
                </a:extLst>
              </a:tr>
              <a:tr h="69064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 Action 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4790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5569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10817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577385316"/>
                  </a:ext>
                </a:extLst>
              </a:tr>
              <a:tr h="69064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dirty="0">
                          <a:effectLst/>
                        </a:rPr>
                        <a:t>Black Spend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267,250.36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778443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46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4765-17C8-BF27-1E2A-309AB459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2" y="92984"/>
            <a:ext cx="10515600" cy="1325563"/>
          </a:xfrm>
        </p:spPr>
        <p:txBody>
          <a:bodyPr/>
          <a:lstStyle/>
          <a:p>
            <a:r>
              <a:rPr lang="en-US" dirty="0"/>
              <a:t>Brotherhood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3E9593-2697-6EC3-76E8-5805DA029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041693"/>
              </p:ext>
            </p:extLst>
          </p:nvPr>
        </p:nvGraphicFramePr>
        <p:xfrm>
          <a:off x="1164772" y="1183341"/>
          <a:ext cx="10515600" cy="448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65280272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2870888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380447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1377372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86682230"/>
                    </a:ext>
                  </a:extLst>
                </a:gridCol>
              </a:tblGrid>
              <a:tr h="73127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2026 (Feb 20)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extLst>
                  <a:ext uri="{0D108BD9-81ED-4DB2-BD59-A6C34878D82A}">
                    <a16:rowId xmlns:a16="http://schemas.microsoft.com/office/drawing/2014/main" val="2746470508"/>
                  </a:ext>
                </a:extLst>
              </a:tr>
              <a:tr h="631619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Alumni 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535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543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531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454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extLst>
                  <a:ext uri="{0D108BD9-81ED-4DB2-BD59-A6C34878D82A}">
                    <a16:rowId xmlns:a16="http://schemas.microsoft.com/office/drawing/2014/main" val="2498819799"/>
                  </a:ext>
                </a:extLst>
              </a:tr>
              <a:tr h="631619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Collegiate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115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101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109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104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extLst>
                  <a:ext uri="{0D108BD9-81ED-4DB2-BD59-A6C34878D82A}">
                    <a16:rowId xmlns:a16="http://schemas.microsoft.com/office/drawing/2014/main" val="2617410282"/>
                  </a:ext>
                </a:extLst>
              </a:tr>
              <a:tr h="631619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Transient 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extLst>
                  <a:ext uri="{0D108BD9-81ED-4DB2-BD59-A6C34878D82A}">
                    <a16:rowId xmlns:a16="http://schemas.microsoft.com/office/drawing/2014/main" val="3752543267"/>
                  </a:ext>
                </a:extLst>
              </a:tr>
              <a:tr h="631619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676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670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664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570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extLst>
                  <a:ext uri="{0D108BD9-81ED-4DB2-BD59-A6C34878D82A}">
                    <a16:rowId xmlns:a16="http://schemas.microsoft.com/office/drawing/2014/main" val="1116091816"/>
                  </a:ext>
                </a:extLst>
              </a:tr>
              <a:tr h="631619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Year to Date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518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506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525</a:t>
                      </a:r>
                      <a:endParaRPr lang="en-US" sz="2600">
                        <a:effectLst/>
                      </a:endParaRPr>
                    </a:p>
                  </a:txBody>
                  <a:tcPr marL="137380" marR="137380" marT="137380" marB="137380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570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extLst>
                  <a:ext uri="{0D108BD9-81ED-4DB2-BD59-A6C34878D82A}">
                    <a16:rowId xmlns:a16="http://schemas.microsoft.com/office/drawing/2014/main" val="167992260"/>
                  </a:ext>
                </a:extLst>
              </a:tr>
              <a:tr h="598401">
                <a:tc gridSpan="5"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Avg. Growth from YTD = 154; Projected 2026= 723</a:t>
                      </a: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tc hMerge="1"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tc hMerge="1"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tc hMerge="1"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tc hMerge="1"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2600" dirty="0">
                        <a:effectLst/>
                      </a:endParaRPr>
                    </a:p>
                  </a:txBody>
                  <a:tcPr marL="137380" marR="137380" marT="137380" marB="137380"/>
                </a:tc>
                <a:extLst>
                  <a:ext uri="{0D108BD9-81ED-4DB2-BD59-A6C34878D82A}">
                    <a16:rowId xmlns:a16="http://schemas.microsoft.com/office/drawing/2014/main" val="437842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36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B2AF82-438B-1129-3519-1C0234988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2131-8CEC-3EF1-FAB3-F093FA0B6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1035742"/>
          </a:xfrm>
        </p:spPr>
        <p:txBody>
          <a:bodyPr/>
          <a:lstStyle/>
          <a:p>
            <a:r>
              <a:rPr lang="en-US" dirty="0"/>
              <a:t>Director’s Travel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E038F-E451-664F-CAEA-7A1D04E48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9713"/>
            <a:ext cx="9144000" cy="284808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Two Years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28 of 29 Chapters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/>
              <a:t>Probates, Chapter Meetings, Founders’ Day, Banquets, Tailgates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2 Regional Conferences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1 Conclave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 Reimbursements from the State </a:t>
            </a:r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8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2749A4-9E1E-E443-946A-75CD0313D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016A-6C7D-A902-8229-B51A2EB3B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1035742"/>
          </a:xfrm>
        </p:spPr>
        <p:txBody>
          <a:bodyPr/>
          <a:lstStyle/>
          <a:p>
            <a:r>
              <a:rPr lang="en-US" dirty="0"/>
              <a:t>2025 State Conference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A9B20-E2A1-476D-8844-CB9E3F4A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9713"/>
            <a:ext cx="9144000" cy="284808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 blue and white poster with a group of people&#10;&#10;AI-generated content may be incorrect.">
            <a:extLst>
              <a:ext uri="{FF2B5EF4-FFF2-40B4-BE49-F238E27FC236}">
                <a16:creationId xmlns:a16="http://schemas.microsoft.com/office/drawing/2014/main" id="{BD09A168-D345-0C6A-5837-B1E1FBEB3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2" y="1758596"/>
            <a:ext cx="3856391" cy="3856392"/>
          </a:xfrm>
          <a:prstGeom prst="rect">
            <a:avLst/>
          </a:prstGeom>
        </p:spPr>
      </p:pic>
      <p:pic>
        <p:nvPicPr>
          <p:cNvPr id="5" name="Picture 4" descr="A table with a sign on it&#10;&#10;AI-generated content may be incorrect.">
            <a:extLst>
              <a:ext uri="{FF2B5EF4-FFF2-40B4-BE49-F238E27FC236}">
                <a16:creationId xmlns:a16="http://schemas.microsoft.com/office/drawing/2014/main" id="{88C28067-7F4E-C200-D2C0-E00155283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23" y="1758595"/>
            <a:ext cx="3158145" cy="3856391"/>
          </a:xfrm>
          <a:prstGeom prst="rect">
            <a:avLst/>
          </a:prstGeom>
        </p:spPr>
      </p:pic>
      <p:pic>
        <p:nvPicPr>
          <p:cNvPr id="6" name="Picture 5" descr="A group of people in suits&#10;&#10;AI-generated content may be incorrect.">
            <a:extLst>
              <a:ext uri="{FF2B5EF4-FFF2-40B4-BE49-F238E27FC236}">
                <a16:creationId xmlns:a16="http://schemas.microsoft.com/office/drawing/2014/main" id="{9FF9E65B-5940-F80A-433A-62E0DA507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33" y="1758594"/>
            <a:ext cx="3856391" cy="38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4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CABF2F-F642-25FB-8AD8-F5A5C835A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A group of men in blue jackets&#10;&#10;AI-generated content may be incorrect.">
            <a:extLst>
              <a:ext uri="{FF2B5EF4-FFF2-40B4-BE49-F238E27FC236}">
                <a16:creationId xmlns:a16="http://schemas.microsoft.com/office/drawing/2014/main" id="{6DA17E04-9C70-7BA2-3072-03F8FDBE3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 r="3" b="33848"/>
          <a:stretch>
            <a:fillRect/>
          </a:stretch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15" name="Picture 1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A13A7E83-C10E-F9D9-2EC0-9D5227138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0" r="3" b="8961"/>
          <a:stretch>
            <a:fillRect/>
          </a:stretch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17" name="Picture 16" descr="A poster for a college retreat and tailgate event&#10;&#10;AI-generated content may be incorrect.">
            <a:extLst>
              <a:ext uri="{FF2B5EF4-FFF2-40B4-BE49-F238E27FC236}">
                <a16:creationId xmlns:a16="http://schemas.microsoft.com/office/drawing/2014/main" id="{5DD72418-B2C2-C9B0-F801-C70FDCEB8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5" r="3" b="22898"/>
          <a:stretch>
            <a:fillRect/>
          </a:stretch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11" name="Picture 10" descr="A blue and white poster&#10;&#10;AI-generated content may be incorrect.">
            <a:extLst>
              <a:ext uri="{FF2B5EF4-FFF2-40B4-BE49-F238E27FC236}">
                <a16:creationId xmlns:a16="http://schemas.microsoft.com/office/drawing/2014/main" id="{673DC631-AB9F-AF49-D35C-C0A2B3045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6" r="3" b="28725"/>
          <a:stretch>
            <a:fillRect/>
          </a:stretch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5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3B3528-2288-3FD8-0528-35E217980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1D35-B4AE-F135-6328-A48DDCF6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1035742"/>
          </a:xfrm>
        </p:spPr>
        <p:txBody>
          <a:bodyPr/>
          <a:lstStyle/>
          <a:p>
            <a:r>
              <a:rPr lang="en-US" dirty="0"/>
              <a:t>Mississippi Magnolia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4D36E-2F2E-7785-B2C0-949C825CD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6527"/>
            <a:ext cx="9144000" cy="3797449"/>
          </a:xfrm>
        </p:spPr>
        <p:txBody>
          <a:bodyPr numCol="4">
            <a:normAutofit fontScale="47500" lnSpcReduction="20000"/>
          </a:bodyPr>
          <a:lstStyle/>
          <a:p>
            <a:r>
              <a:rPr lang="en-US" sz="3700" b="1" dirty="0"/>
              <a:t>Alexander, Curtis</a:t>
            </a:r>
            <a:endParaRPr lang="en-US" sz="3700" dirty="0"/>
          </a:p>
          <a:p>
            <a:r>
              <a:rPr lang="en-US" sz="3700" b="1" dirty="0"/>
              <a:t>Alexander, McKinley</a:t>
            </a:r>
            <a:endParaRPr lang="en-US" sz="3700" dirty="0"/>
          </a:p>
          <a:p>
            <a:r>
              <a:rPr lang="en-US" sz="3700" b="1" dirty="0"/>
              <a:t>Brown, Harris</a:t>
            </a:r>
            <a:endParaRPr lang="en-US" sz="3700" dirty="0"/>
          </a:p>
          <a:p>
            <a:r>
              <a:rPr lang="en-US" sz="3700" b="1" dirty="0"/>
              <a:t>Brown, Joseph</a:t>
            </a:r>
            <a:endParaRPr lang="en-US" sz="3700" dirty="0"/>
          </a:p>
          <a:p>
            <a:r>
              <a:rPr lang="en-US" sz="3700" b="1" dirty="0"/>
              <a:t>Camper, Larry</a:t>
            </a:r>
            <a:endParaRPr lang="en-US" sz="3700" dirty="0"/>
          </a:p>
          <a:p>
            <a:r>
              <a:rPr lang="en-US" sz="3700" b="1" dirty="0"/>
              <a:t>Carlisle, Glennie</a:t>
            </a:r>
            <a:endParaRPr lang="en-US" sz="3700" dirty="0"/>
          </a:p>
          <a:p>
            <a:r>
              <a:rPr lang="en-US" sz="3700" b="1" dirty="0"/>
              <a:t>Clark, Jermal</a:t>
            </a:r>
            <a:endParaRPr lang="en-US" sz="3700" dirty="0"/>
          </a:p>
          <a:p>
            <a:r>
              <a:rPr lang="en-US" sz="3700" b="1" dirty="0"/>
              <a:t>Crockett, Lawrence</a:t>
            </a:r>
            <a:endParaRPr lang="en-US" sz="3700" dirty="0"/>
          </a:p>
          <a:p>
            <a:r>
              <a:rPr lang="en-US" sz="3700" b="1" dirty="0"/>
              <a:t>Crump, </a:t>
            </a:r>
            <a:r>
              <a:rPr lang="en-US" sz="3700" b="1" dirty="0" err="1"/>
              <a:t>McKenizie</a:t>
            </a:r>
            <a:endParaRPr lang="en-US" sz="3700" dirty="0"/>
          </a:p>
          <a:p>
            <a:r>
              <a:rPr lang="en-US" sz="3700" b="1" dirty="0"/>
              <a:t>Dale, Willie</a:t>
            </a:r>
            <a:endParaRPr lang="en-US" sz="3700" dirty="0"/>
          </a:p>
          <a:p>
            <a:r>
              <a:rPr lang="en-US" sz="3700" b="1" dirty="0"/>
              <a:t>Evans, Robert</a:t>
            </a:r>
            <a:endParaRPr lang="en-US" sz="3700" dirty="0"/>
          </a:p>
          <a:p>
            <a:r>
              <a:rPr lang="en-US" sz="3700" b="1" dirty="0"/>
              <a:t>Foster, Emmitt</a:t>
            </a:r>
            <a:endParaRPr lang="en-US" sz="3700" dirty="0"/>
          </a:p>
          <a:p>
            <a:r>
              <a:rPr lang="en-US" sz="3700" b="1" dirty="0"/>
              <a:t>Gailes, Charles</a:t>
            </a:r>
            <a:endParaRPr lang="en-US" sz="3700" dirty="0"/>
          </a:p>
          <a:p>
            <a:r>
              <a:rPr lang="en-US" sz="3700" b="1" dirty="0"/>
              <a:t>Gentry, Charles</a:t>
            </a:r>
            <a:endParaRPr lang="en-US" sz="3700" dirty="0"/>
          </a:p>
          <a:p>
            <a:r>
              <a:rPr lang="en-US" sz="3700" b="1" dirty="0"/>
              <a:t>Gentry, Roosevelt</a:t>
            </a:r>
            <a:endParaRPr lang="en-US" sz="3700" dirty="0"/>
          </a:p>
          <a:p>
            <a:r>
              <a:rPr lang="en-US" sz="3700" b="1" dirty="0"/>
              <a:t>Greenwood, Roosevelt</a:t>
            </a:r>
            <a:endParaRPr lang="en-US" sz="3700" dirty="0"/>
          </a:p>
          <a:p>
            <a:r>
              <a:rPr lang="en-US" sz="3700" b="1" dirty="0"/>
              <a:t>Gowdy, Otis</a:t>
            </a:r>
            <a:endParaRPr lang="en-US" sz="3700" dirty="0"/>
          </a:p>
          <a:p>
            <a:r>
              <a:rPr lang="en-US" sz="3700" b="1" dirty="0"/>
              <a:t>Hardy, John</a:t>
            </a:r>
            <a:endParaRPr lang="en-US" sz="3700" dirty="0"/>
          </a:p>
          <a:p>
            <a:r>
              <a:rPr lang="en-US" sz="3700" b="1" dirty="0"/>
              <a:t>Harper, Johnny </a:t>
            </a:r>
            <a:endParaRPr lang="en-US" sz="3700" dirty="0"/>
          </a:p>
          <a:p>
            <a:r>
              <a:rPr lang="en-US" sz="3700" b="1" dirty="0"/>
              <a:t>Hendricks, Melvin</a:t>
            </a:r>
            <a:endParaRPr lang="en-US" sz="3700" dirty="0"/>
          </a:p>
          <a:p>
            <a:r>
              <a:rPr lang="en-US" sz="3700" b="1" dirty="0"/>
              <a:t>Jasper, Vernon</a:t>
            </a:r>
            <a:endParaRPr lang="en-US" sz="3700" dirty="0"/>
          </a:p>
          <a:p>
            <a:r>
              <a:rPr lang="en-US" sz="3700" b="1" dirty="0"/>
              <a:t>Johnson, Silvanus</a:t>
            </a:r>
            <a:endParaRPr lang="en-US" sz="3700" dirty="0"/>
          </a:p>
          <a:p>
            <a:r>
              <a:rPr lang="en-US" sz="3700" b="1" dirty="0"/>
              <a:t>Kincaid, Robert</a:t>
            </a:r>
            <a:endParaRPr lang="en-US" sz="3700" dirty="0"/>
          </a:p>
          <a:p>
            <a:r>
              <a:rPr lang="en-US" sz="3700" b="1" dirty="0"/>
              <a:t>Kimes, Frank</a:t>
            </a:r>
            <a:endParaRPr lang="en-US" sz="3700" dirty="0"/>
          </a:p>
          <a:p>
            <a:r>
              <a:rPr lang="en-US" sz="3700" b="1" dirty="0"/>
              <a:t>Levy, Leroy</a:t>
            </a:r>
            <a:endParaRPr lang="en-US" sz="3700" dirty="0"/>
          </a:p>
          <a:p>
            <a:r>
              <a:rPr lang="en-US" sz="3700" b="1" dirty="0"/>
              <a:t>Love, Clarence</a:t>
            </a:r>
            <a:endParaRPr lang="en-US" sz="3700" dirty="0"/>
          </a:p>
          <a:p>
            <a:r>
              <a:rPr lang="en-US" sz="3700" b="1" dirty="0"/>
              <a:t>Mitchell, Chaulk</a:t>
            </a:r>
            <a:endParaRPr lang="en-US" sz="3700" dirty="0"/>
          </a:p>
          <a:p>
            <a:r>
              <a:rPr lang="en-US" sz="3700" b="1" dirty="0"/>
              <a:t>Montgomery, Benny</a:t>
            </a:r>
            <a:endParaRPr lang="en-US" sz="3700" dirty="0"/>
          </a:p>
          <a:p>
            <a:r>
              <a:rPr lang="en-US" sz="3700" b="1" dirty="0"/>
              <a:t>Norwood, Sollie </a:t>
            </a:r>
            <a:endParaRPr lang="en-US" sz="3700" dirty="0"/>
          </a:p>
          <a:p>
            <a:r>
              <a:rPr lang="en-US" sz="3700" b="1" dirty="0"/>
              <a:t>Newell, Willie</a:t>
            </a:r>
            <a:endParaRPr lang="en-US" sz="3700" dirty="0"/>
          </a:p>
          <a:p>
            <a:r>
              <a:rPr lang="en-US" sz="3700" b="1" dirty="0"/>
              <a:t>Payton, Eddie</a:t>
            </a:r>
            <a:endParaRPr lang="en-US" sz="3700" dirty="0"/>
          </a:p>
          <a:p>
            <a:r>
              <a:rPr lang="en-US" sz="3700" b="1" dirty="0"/>
              <a:t>Peters, Clifton</a:t>
            </a:r>
            <a:endParaRPr lang="en-US" sz="3700" dirty="0"/>
          </a:p>
          <a:p>
            <a:r>
              <a:rPr lang="en-US" sz="3700" b="1" dirty="0"/>
              <a:t>Powe, Marshall</a:t>
            </a:r>
            <a:endParaRPr lang="en-US" sz="3700" dirty="0"/>
          </a:p>
          <a:p>
            <a:r>
              <a:rPr lang="en-US" sz="3700" b="1" dirty="0"/>
              <a:t>Prather, Eddie</a:t>
            </a:r>
            <a:endParaRPr lang="en-US" sz="3700" dirty="0"/>
          </a:p>
          <a:p>
            <a:r>
              <a:rPr lang="en-US" sz="3700" b="1" dirty="0"/>
              <a:t>Randolph, Terry</a:t>
            </a:r>
            <a:endParaRPr lang="en-US" sz="3700" dirty="0"/>
          </a:p>
          <a:p>
            <a:r>
              <a:rPr lang="en-US" sz="3700" b="1" dirty="0"/>
              <a:t>Robinson, James</a:t>
            </a:r>
            <a:endParaRPr lang="en-US" sz="3700" dirty="0"/>
          </a:p>
          <a:p>
            <a:r>
              <a:rPr lang="en-US" sz="3700" b="1" dirty="0"/>
              <a:t>Smith, Lester </a:t>
            </a:r>
            <a:endParaRPr lang="en-US" sz="3700" dirty="0"/>
          </a:p>
          <a:p>
            <a:r>
              <a:rPr lang="en-US" sz="3700" b="1" dirty="0" err="1"/>
              <a:t>Taylory</a:t>
            </a:r>
            <a:r>
              <a:rPr lang="en-US" sz="3700" b="1" dirty="0"/>
              <a:t>, Clarence</a:t>
            </a:r>
            <a:endParaRPr lang="en-US" sz="3700" dirty="0"/>
          </a:p>
          <a:p>
            <a:r>
              <a:rPr lang="en-US" sz="3700" b="1" dirty="0"/>
              <a:t>Tillman, Charles</a:t>
            </a:r>
            <a:endParaRPr lang="en-US" sz="3700" dirty="0"/>
          </a:p>
          <a:p>
            <a:r>
              <a:rPr lang="en-US" sz="3700" b="1" dirty="0"/>
              <a:t>Walker, Randolph</a:t>
            </a:r>
            <a:endParaRPr lang="en-US" sz="3700" dirty="0"/>
          </a:p>
          <a:p>
            <a:r>
              <a:rPr lang="en-US" sz="3700" b="1" dirty="0"/>
              <a:t>Ward, </a:t>
            </a:r>
            <a:r>
              <a:rPr lang="en-US" sz="3700" b="1" dirty="0" err="1"/>
              <a:t>Nervelle</a:t>
            </a:r>
            <a:endParaRPr lang="en-US" sz="3700" dirty="0"/>
          </a:p>
          <a:p>
            <a:r>
              <a:rPr lang="en-US" sz="3700" b="1" dirty="0"/>
              <a:t>Wilkins, Jimmy</a:t>
            </a:r>
            <a:endParaRPr lang="en-US" sz="3700" dirty="0"/>
          </a:p>
          <a:p>
            <a:r>
              <a:rPr lang="en-US" sz="3700" b="1" dirty="0"/>
              <a:t>Wise, Mark</a:t>
            </a:r>
            <a:endParaRPr lang="en-US" sz="3700" dirty="0"/>
          </a:p>
          <a:p>
            <a:r>
              <a:rPr lang="en-US" sz="3700" b="1" dirty="0"/>
              <a:t>Vaughn, </a:t>
            </a:r>
            <a:r>
              <a:rPr lang="en-US" sz="3700" b="1" dirty="0" err="1"/>
              <a:t>Celois</a:t>
            </a:r>
            <a:endParaRPr lang="en-US" sz="3700" dirty="0"/>
          </a:p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43C55C-7BC9-E28C-CC89-353862FF7646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677014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5701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EF020D-4004-91B7-ECF6-2A321A487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8591"/>
              </p:ext>
            </p:extLst>
          </p:nvPr>
        </p:nvGraphicFramePr>
        <p:xfrm>
          <a:off x="2032000" y="719666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2">
                  <a:extLst>
                    <a:ext uri="{9D8B030D-6E8A-4147-A177-3AD203B41FA5}">
                      <a16:colId xmlns:a16="http://schemas.microsoft.com/office/drawing/2014/main" val="42180565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96171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395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84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278F89-8408-8BEB-004E-4D3AC9313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F028-8AC8-C4A5-702F-60270823C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793"/>
            <a:ext cx="9144000" cy="1495313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Strengthening Brotherhood, Securing the Legacy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17B8B-2229-A100-7200-BE571EF5A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9713"/>
            <a:ext cx="9144000" cy="284808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Invest in Leadership Development</a:t>
            </a:r>
          </a:p>
          <a:p>
            <a:r>
              <a:rPr lang="en-US" dirty="0"/>
              <a:t>Offer state-level training for chapter presidents, vice presidents, treasurers, and intake leadership.</a:t>
            </a:r>
          </a:p>
          <a:p>
            <a:r>
              <a:rPr lang="en-US" dirty="0"/>
              <a:t>Offer collegiate and alumni annual leadership retreat.</a:t>
            </a:r>
          </a:p>
          <a:p>
            <a:r>
              <a:rPr lang="en-US" dirty="0"/>
              <a:t>Continued growth of SBC</a:t>
            </a:r>
          </a:p>
        </p:txBody>
      </p:sp>
    </p:spTree>
    <p:extLst>
      <p:ext uri="{BB962C8B-B14F-4D97-AF65-F5344CB8AC3E}">
        <p14:creationId xmlns:p14="http://schemas.microsoft.com/office/powerpoint/2010/main" val="420698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D2BDA4-F928-227B-3322-D8801B595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9189-1187-30D2-8BC8-9D5F283AF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793"/>
            <a:ext cx="9144000" cy="1495313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Strengthening Brotherhood, Securing the Legacy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002D1-41D5-9BFE-501D-3A75984DD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9713"/>
            <a:ext cx="9144000" cy="284808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Elevate Membership Experience &amp; Retention</a:t>
            </a:r>
          </a:p>
          <a:p>
            <a:r>
              <a:rPr lang="en-US" dirty="0"/>
              <a:t>Promote </a:t>
            </a:r>
            <a:r>
              <a:rPr lang="en-US" b="1" dirty="0"/>
              <a:t>intentional brotherhood programming</a:t>
            </a:r>
          </a:p>
          <a:p>
            <a:r>
              <a:rPr lang="en-US" dirty="0"/>
              <a:t>Encourage chapters to track and re-engage inactive brothers.</a:t>
            </a:r>
          </a:p>
          <a:p>
            <a:r>
              <a:rPr lang="en-US" dirty="0"/>
              <a:t>Support strong alumni involvement and multigenerational engagement.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61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423</Words>
  <Application>Microsoft Macintosh PowerPoint</Application>
  <PresentationFormat>Widescreen</PresentationFormat>
  <Paragraphs>141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State Director’s Report</vt:lpstr>
      <vt:lpstr>PIA</vt:lpstr>
      <vt:lpstr>Brotherhood </vt:lpstr>
      <vt:lpstr>Director’s Travel </vt:lpstr>
      <vt:lpstr>2025 State Conference </vt:lpstr>
      <vt:lpstr>PowerPoint Presentation</vt:lpstr>
      <vt:lpstr>Mississippi Magnolia Club</vt:lpstr>
      <vt:lpstr>Strengthening Brotherhood, Securing the Legacy</vt:lpstr>
      <vt:lpstr>Strengthening Brotherhood, Securing the Legacy</vt:lpstr>
      <vt:lpstr>Strengthening Brotherhood, Securing the Legacy</vt:lpstr>
      <vt:lpstr>Strengthening Brotherhood, Securing the Legacy</vt:lpstr>
      <vt:lpstr>Strengthening Brotherhood, Securing the Legacy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Keys, Byron</dc:creator>
  <cp:lastModifiedBy>Lorenzo Grimes</cp:lastModifiedBy>
  <cp:revision>2</cp:revision>
  <dcterms:created xsi:type="dcterms:W3CDTF">2026-02-12T00:18:40Z</dcterms:created>
  <dcterms:modified xsi:type="dcterms:W3CDTF">2026-02-20T13:27:03Z</dcterms:modified>
</cp:coreProperties>
</file>