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57" r:id="rId3"/>
    <p:sldId id="258" r:id="rId4"/>
    <p:sldId id="259" r:id="rId5"/>
    <p:sldId id="260" r:id="rId6"/>
    <p:sldId id="288" r:id="rId7"/>
    <p:sldId id="261" r:id="rId8"/>
    <p:sldId id="289" r:id="rId9"/>
    <p:sldId id="262" r:id="rId10"/>
    <p:sldId id="265" r:id="rId11"/>
    <p:sldId id="264" r:id="rId12"/>
    <p:sldId id="268" r:id="rId13"/>
    <p:sldId id="269" r:id="rId14"/>
    <p:sldId id="270" r:id="rId15"/>
    <p:sldId id="271" r:id="rId16"/>
    <p:sldId id="275" r:id="rId17"/>
    <p:sldId id="274" r:id="rId18"/>
    <p:sldId id="276" r:id="rId19"/>
    <p:sldId id="273" r:id="rId20"/>
    <p:sldId id="272" r:id="rId21"/>
    <p:sldId id="267" r:id="rId22"/>
    <p:sldId id="266" r:id="rId23"/>
    <p:sldId id="277" r:id="rId24"/>
    <p:sldId id="278" r:id="rId25"/>
    <p:sldId id="285" r:id="rId26"/>
    <p:sldId id="279" r:id="rId27"/>
    <p:sldId id="280" r:id="rId28"/>
    <p:sldId id="281" r:id="rId29"/>
    <p:sldId id="282" r:id="rId30"/>
    <p:sldId id="283" r:id="rId31"/>
    <p:sldId id="284" r:id="rId32"/>
    <p:sldId id="286" r:id="rId33"/>
    <p:sldId id="287" r:id="rId34"/>
    <p:sldId id="290" r:id="rId35"/>
    <p:sldId id="291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CC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7" autoAdjust="0"/>
    <p:restoredTop sz="94660"/>
  </p:normalViewPr>
  <p:slideViewPr>
    <p:cSldViewPr snapToGrid="0">
      <p:cViewPr varScale="1">
        <p:scale>
          <a:sx n="81" d="100"/>
          <a:sy n="81" d="100"/>
        </p:scale>
        <p:origin x="677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Revenue</a:t>
            </a:r>
            <a:r>
              <a:rPr lang="en-US" baseline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750759121658234"/>
          <c:y val="0.3205821957845714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>
                  <a:shade val="53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284-445A-91FC-DEC6F13728D4}"/>
              </c:ext>
            </c:extLst>
          </c:dPt>
          <c:dPt>
            <c:idx val="1"/>
            <c:bubble3D val="0"/>
            <c:spPr>
              <a:solidFill>
                <a:schemeClr val="accent1">
                  <a:shade val="76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284-445A-91FC-DEC6F13728D4}"/>
              </c:ext>
            </c:extLst>
          </c:dPt>
          <c:dPt>
            <c:idx val="2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284-445A-91FC-DEC6F13728D4}"/>
              </c:ext>
            </c:extLst>
          </c:dPt>
          <c:dPt>
            <c:idx val="3"/>
            <c:bubble3D val="0"/>
            <c:spPr>
              <a:solidFill>
                <a:schemeClr val="accent1">
                  <a:tint val="77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3284-445A-91FC-DEC6F13728D4}"/>
              </c:ext>
            </c:extLst>
          </c:dPt>
          <c:dPt>
            <c:idx val="4"/>
            <c:bubble3D val="0"/>
            <c:spPr>
              <a:solidFill>
                <a:schemeClr val="accent1">
                  <a:tint val="54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3284-445A-91FC-DEC6F13728D4}"/>
              </c:ext>
            </c:extLst>
          </c:dPt>
          <c:dLbls>
            <c:dLbl>
              <c:idx val="0"/>
              <c:layout>
                <c:manualLayout>
                  <c:x val="-0.10835068151692311"/>
                  <c:y val="7.580963837853597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3284-445A-91FC-DEC6F13728D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8.8117598996693813E-3"/>
                  <c:y val="-1.8696425024802709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3284-445A-91FC-DEC6F13728D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5.8310749142333647E-2"/>
                  <c:y val="-0.11028168443947535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3284-445A-91FC-DEC6F13728D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pattFill prst="pct75">
                    <a:fgClr>
                      <a:schemeClr val="dk1">
                        <a:lumMod val="75000"/>
                        <a:lumOff val="25000"/>
                      </a:schemeClr>
                    </a:fgClr>
                    <a:bgClr>
                      <a:schemeClr val="dk1">
                        <a:lumMod val="65000"/>
                        <a:lumOff val="35000"/>
                      </a:schemeClr>
                    </a:bgClr>
                  </a:pattFill>
                  <a:ln>
                    <a:noFill/>
                  </a:ln>
                </c15:spPr>
                <c15:layout/>
              </c:ext>
            </c:extLst>
          </c:dLbls>
          <c:cat>
            <c:strRef>
              <c:f>Sheet1!$E$1:$E$5</c:f>
              <c:strCache>
                <c:ptCount val="5"/>
                <c:pt idx="0">
                  <c:v>Auto Tags</c:v>
                </c:pt>
                <c:pt idx="1">
                  <c:v>State Conference Revenue</c:v>
                </c:pt>
                <c:pt idx="2">
                  <c:v>Brotherhood Retreat and Tailgate Registration</c:v>
                </c:pt>
                <c:pt idx="3">
                  <c:v>Southern Region Conference Registration</c:v>
                </c:pt>
                <c:pt idx="4">
                  <c:v>Other</c:v>
                </c:pt>
              </c:strCache>
            </c:strRef>
          </c:cat>
          <c:val>
            <c:numRef>
              <c:f>Sheet1!$D$1:$D$5</c:f>
              <c:numCache>
                <c:formatCode>_("$"* #,##0.00_);_("$"* \(#,##0.00\);_("$"* "-"??_);_(@_)</c:formatCode>
                <c:ptCount val="5"/>
                <c:pt idx="0">
                  <c:v>8136</c:v>
                </c:pt>
                <c:pt idx="1">
                  <c:v>30279.32</c:v>
                </c:pt>
                <c:pt idx="2">
                  <c:v>958</c:v>
                </c:pt>
                <c:pt idx="3">
                  <c:v>600.97</c:v>
                </c:pt>
                <c:pt idx="4">
                  <c:v>4726.6400000000003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3284-445A-91FC-DEC6F13728D4}"/>
            </c:ext>
          </c:extLst>
        </c:ser>
        <c:dLbls>
          <c:dLblPos val="bestFit"/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Expenses</a:t>
            </a:r>
          </a:p>
        </c:rich>
      </c:tx>
      <c:layout>
        <c:manualLayout>
          <c:xMode val="edge"/>
          <c:yMode val="edge"/>
          <c:x val="0.78151553022571685"/>
          <c:y val="0.2594275599826995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>
                  <a:shade val="5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562-41C5-925C-97176A7048E9}"/>
              </c:ext>
            </c:extLst>
          </c:dPt>
          <c:dPt>
            <c:idx val="1"/>
            <c:bubble3D val="0"/>
            <c:spPr>
              <a:solidFill>
                <a:schemeClr val="accent1">
                  <a:shade val="7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562-41C5-925C-97176A7048E9}"/>
              </c:ext>
            </c:extLst>
          </c:dPt>
          <c:dPt>
            <c:idx val="2"/>
            <c:bubble3D val="0"/>
            <c:spPr>
              <a:solidFill>
                <a:schemeClr val="accent1">
                  <a:shade val="9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562-41C5-925C-97176A7048E9}"/>
              </c:ext>
            </c:extLst>
          </c:dPt>
          <c:dPt>
            <c:idx val="3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9562-41C5-925C-97176A7048E9}"/>
              </c:ext>
            </c:extLst>
          </c:dPt>
          <c:dPt>
            <c:idx val="4"/>
            <c:bubble3D val="0"/>
            <c:spPr>
              <a:solidFill>
                <a:schemeClr val="accent1">
                  <a:tint val="7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9562-41C5-925C-97176A7048E9}"/>
              </c:ext>
            </c:extLst>
          </c:dPt>
          <c:dPt>
            <c:idx val="5"/>
            <c:bubble3D val="0"/>
            <c:spPr>
              <a:solidFill>
                <a:schemeClr val="accent1">
                  <a:tint val="65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9562-41C5-925C-97176A7048E9}"/>
              </c:ext>
            </c:extLst>
          </c:dPt>
          <c:dPt>
            <c:idx val="6"/>
            <c:bubble3D val="0"/>
            <c:spPr>
              <a:solidFill>
                <a:schemeClr val="accent1">
                  <a:tint val="48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9562-41C5-925C-97176A7048E9}"/>
              </c:ext>
            </c:extLst>
          </c:dPt>
          <c:dLbls>
            <c:dLbl>
              <c:idx val="4"/>
              <c:layout>
                <c:manualLayout>
                  <c:x val="-9.9122509402472091E-3"/>
                  <c:y val="-4.66288759917064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9562-41C5-925C-97176A7048E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1.0575263426553828E-2"/>
                  <c:y val="-9.07952910116382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9562-41C5-925C-97176A7048E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Sheet1!$T$2:$T$8</c:f>
              <c:strCache>
                <c:ptCount val="7"/>
                <c:pt idx="0">
                  <c:v>Technology Fees</c:v>
                </c:pt>
                <c:pt idx="1">
                  <c:v>State Conference Expenses</c:v>
                </c:pt>
                <c:pt idx="2">
                  <c:v>Southern Region Conference Expenses</c:v>
                </c:pt>
                <c:pt idx="3">
                  <c:v>Conclave Expenses</c:v>
                </c:pt>
                <c:pt idx="4">
                  <c:v>Brotherhood Retreat and Tailgate</c:v>
                </c:pt>
                <c:pt idx="5">
                  <c:v>ZPB State Conference Gifts and Fees</c:v>
                </c:pt>
                <c:pt idx="6">
                  <c:v>Other</c:v>
                </c:pt>
              </c:strCache>
            </c:strRef>
          </c:cat>
          <c:val>
            <c:numRef>
              <c:f>Sheet1!$S$2:$S$8</c:f>
              <c:numCache>
                <c:formatCode>_("$"* #,##0.00_);_("$"* \(#,##0.00\);_("$"* "-"??_);_(@_)</c:formatCode>
                <c:ptCount val="7"/>
                <c:pt idx="0">
                  <c:v>826.67</c:v>
                </c:pt>
                <c:pt idx="1">
                  <c:v>27324.27</c:v>
                </c:pt>
                <c:pt idx="2">
                  <c:v>2306.1999999999998</c:v>
                </c:pt>
                <c:pt idx="3">
                  <c:v>1208</c:v>
                </c:pt>
                <c:pt idx="4">
                  <c:v>875.69</c:v>
                </c:pt>
                <c:pt idx="5">
                  <c:v>279.42</c:v>
                </c:pt>
                <c:pt idx="6">
                  <c:v>5186.55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9562-41C5-925C-97176A7048E9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BB0893-3942-4F6C-B92D-0F12D782C3BB}" type="datetimeFigureOut">
              <a:rPr lang="en-US" smtClean="0"/>
              <a:t>2/18/2026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0E2984-5F00-4CDB-B794-037129DCC4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00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0E2984-5F00-4CDB-B794-037129DCC4C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6257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0E2984-5F00-4CDB-B794-037129DCC4C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6986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0E2984-5F00-4CDB-B794-037129DCC4C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2102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0E2984-5F00-4CDB-B794-037129DCC4C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791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0E2984-5F00-4CDB-B794-037129DCC4C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577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0E2984-5F00-4CDB-B794-037129DCC4C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23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0E2984-5F00-4CDB-B794-037129DCC4C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288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0E2984-5F00-4CDB-B794-037129DCC4C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4052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0E2984-5F00-4CDB-B794-037129DCC4C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0311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0E2984-5F00-4CDB-B794-037129DCC4C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4444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0E2984-5F00-4CDB-B794-037129DCC4C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129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0E2984-5F00-4CDB-B794-037129DCC4C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7834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0E2984-5F00-4CDB-B794-037129DCC4C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3265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0E2984-5F00-4CDB-B794-037129DCC4C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52081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0E2984-5F00-4CDB-B794-037129DCC4C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0704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0E2984-5F00-4CDB-B794-037129DCC4C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9862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0E2984-5F00-4CDB-B794-037129DCC4C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46722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0E2984-5F00-4CDB-B794-037129DCC4C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24710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0E2984-5F00-4CDB-B794-037129DCC4C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73255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0E2984-5F00-4CDB-B794-037129DCC4C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98202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0E2984-5F00-4CDB-B794-037129DCC4C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01147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0E2984-5F00-4CDB-B794-037129DCC4CB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6826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0E2984-5F00-4CDB-B794-037129DCC4C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79990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0E2984-5F00-4CDB-B794-037129DCC4CB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8427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0E2984-5F00-4CDB-B794-037129DCC4CB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20309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0E2984-5F00-4CDB-B794-037129DCC4CB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27376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0E2984-5F00-4CDB-B794-037129DCC4CB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05143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0E2984-5F00-4CDB-B794-037129DCC4CB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58955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0E2984-5F00-4CDB-B794-037129DCC4CB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9373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0E2984-5F00-4CDB-B794-037129DCC4C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0041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0E2984-5F00-4CDB-B794-037129DCC4C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5287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0E2984-5F00-4CDB-B794-037129DCC4C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70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0E2984-5F00-4CDB-B794-037129DCC4C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7645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0E2984-5F00-4CDB-B794-037129DCC4C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6971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0E2984-5F00-4CDB-B794-037129DCC4C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020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968FA9A-D414-6107-E391-6437D1F294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505A641-ECC9-8999-5B47-166860DE76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B802F26-6EB1-A72F-6522-695E8EF5F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90E92-96AE-4B32-831B-5AAACA3658D1}" type="datetimeFigureOut">
              <a:rPr lang="en-US" smtClean="0"/>
              <a:t>2/18/2026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8F7A2EA-6447-FC98-4AB7-5A76B43F1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4AF34ED-FFAB-C16C-8BB8-3B21C6B12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EC7EF-9E11-40EB-9EEF-4210B84479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980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A5975C-6DD7-35D3-8E03-ACB08C2F0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F1973F8-B742-032F-4DD8-7918606356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588A34F-62E7-2536-6B94-68AFA70AA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90E92-96AE-4B32-831B-5AAACA3658D1}" type="datetimeFigureOut">
              <a:rPr lang="en-US" smtClean="0"/>
              <a:t>2/18/2026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E48E5D9-7E66-F2BA-01C9-9C6A882A6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E5BA568-AA7C-A636-4D4B-809C2A867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EC7EF-9E11-40EB-9EEF-4210B84479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77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9E9D05F7-4479-ADB1-2594-571602E5E8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70722B2-26C0-93A0-CC46-FFB12EFC43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04E3710-526F-DF67-2CE2-CCDCF36F3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90E92-96AE-4B32-831B-5AAACA3658D1}" type="datetimeFigureOut">
              <a:rPr lang="en-US" smtClean="0"/>
              <a:t>2/18/2026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DDD10B2-429B-9D48-65DA-59AB7BFB8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788C83F-A3D6-7869-CC63-3524477BF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EC7EF-9E11-40EB-9EEF-4210B84479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563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9FC6BC3-3FA5-FC6A-D407-395766D0C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30C2F60-58FD-A983-D382-BAEFD6BA5A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4150E75-8F85-5974-CB6B-25D9CF08C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90E92-96AE-4B32-831B-5AAACA3658D1}" type="datetimeFigureOut">
              <a:rPr lang="en-US" smtClean="0"/>
              <a:t>2/18/2026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04B7A4A-9FC9-CC82-D538-B8DBC61F1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E02A33D-436F-2AED-407D-6A20CD714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EC7EF-9E11-40EB-9EEF-4210B84479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081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B8F69EF-F130-1BA5-9EC4-BD5562528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7779EDD-50A6-E3D6-A5C1-4030C0F4B0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FD2ED9E-2857-D17A-99BF-13F2C8842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90E92-96AE-4B32-831B-5AAACA3658D1}" type="datetimeFigureOut">
              <a:rPr lang="en-US" smtClean="0"/>
              <a:t>2/18/2026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E29483F-2874-1720-43CF-6F7FE814F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4ECD8F3-B19F-E1F5-8F7F-51EDC407B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EC7EF-9E11-40EB-9EEF-4210B84479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654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D2A588A-22B0-C94F-EAFD-309802B66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710154F-0259-7F47-B93C-9DBD541840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D0E01D8-AD91-9E9A-3CBF-AD530403B0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030E666-5FFF-8B08-A200-0A951140B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90E92-96AE-4B32-831B-5AAACA3658D1}" type="datetimeFigureOut">
              <a:rPr lang="en-US" smtClean="0"/>
              <a:t>2/18/2026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B00556C-7CB0-D620-D72E-8CACD07D7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5E24731-DADC-0FE9-58EE-21743468A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EC7EF-9E11-40EB-9EEF-4210B84479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710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8C06B0-00E9-5C12-078B-AAF4E74BEE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C821747-F69E-FE54-8DAF-FDC7470C12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F105A1A-D771-11D8-7FE0-F10DFB490C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AFFBE8BB-989C-42D5-43F2-60B76CB3F6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CB889C8-3374-298F-5BCF-EE95756084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3491C554-668E-641B-B8B2-8D5DB66A5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90E92-96AE-4B32-831B-5AAACA3658D1}" type="datetimeFigureOut">
              <a:rPr lang="en-US" smtClean="0"/>
              <a:t>2/18/2026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0B3E4412-8FFB-1986-BA17-DA0AC5BA6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EC2FE501-F899-74E7-5CA1-56F16E6E4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EC7EF-9E11-40EB-9EEF-4210B84479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438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24ACCBE-D5AA-E6D7-093C-EAC1776E6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308884A-AFC6-932A-5398-4380617B9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90E92-96AE-4B32-831B-5AAACA3658D1}" type="datetimeFigureOut">
              <a:rPr lang="en-US" smtClean="0"/>
              <a:t>2/18/2026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B64134E0-532F-9D23-7636-E1A77C4CC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DBE1A24-ABD9-05D0-316D-91652D33F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EC7EF-9E11-40EB-9EEF-4210B84479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764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9E7DA2F-C15E-85FA-AC65-DB66B90A4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90E92-96AE-4B32-831B-5AAACA3658D1}" type="datetimeFigureOut">
              <a:rPr lang="en-US" smtClean="0"/>
              <a:t>2/18/2026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5E551ACF-FAA0-E6ED-35DB-7FBD0A5BC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E66CF04-1F2D-8837-F5F4-80830507C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EC7EF-9E11-40EB-9EEF-4210B84479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171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1F11BF9-4317-1AD5-9B42-7B423C7D8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C488B1C-E5C1-4169-BFAA-9401B90508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59D70F7-9916-BB3F-7B27-8C977B5B02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7254AFA-5B0F-3A81-A580-E8E099DAC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90E92-96AE-4B32-831B-5AAACA3658D1}" type="datetimeFigureOut">
              <a:rPr lang="en-US" smtClean="0"/>
              <a:t>2/18/2026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163881C-7F00-4D4E-C730-6D656B06B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C4D3A49-244E-C3AD-AC0F-B8C23DD91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EC7EF-9E11-40EB-9EEF-4210B84479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793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B9B3C73-F8DE-4186-6297-BA6DA1E12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59C78A49-B3F4-F5D5-3FCE-E54E70E355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08150B2-E4D4-5E29-1423-B03787B5C8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7E3B4B9-A781-E5B8-EA15-DE404DBFF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90E92-96AE-4B32-831B-5AAACA3658D1}" type="datetimeFigureOut">
              <a:rPr lang="en-US" smtClean="0"/>
              <a:t>2/18/2026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3FA9136-B31D-FF1F-F156-C8A6E25E8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FED5B2B-25ED-85DA-6EEC-DA71B0985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EC7EF-9E11-40EB-9EEF-4210B84479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416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6A054318-02CD-8D91-02E8-AA7A763BE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2245981-17FA-8875-5BD6-4AF00F4D51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C3AD544-A9DB-E055-4F93-5778E61834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8E90E92-96AE-4B32-831B-5AAACA3658D1}" type="datetimeFigureOut">
              <a:rPr lang="en-US" smtClean="0"/>
              <a:t>2/18/2026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340C363-D79D-804C-E8B3-B0BA1D350E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6C08443-9C36-4AA4-DD65-54D4BF95BB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E2EC7EF-9E11-40EB-9EEF-4210B84479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510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emf"/><Relationship Id="rId5" Type="http://schemas.openxmlformats.org/officeDocument/2006/relationships/package" Target="../embeddings/Microsoft_Excel_Worksheet3.xlsx"/><Relationship Id="rId4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9EB2F20-0BE8-DC19-0508-1CCEC228F0D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Treasurer Report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C119928-E1D8-F6DA-4B15-5ABCBDF191D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Bro. Christopher Hilliard</a:t>
            </a:r>
          </a:p>
        </p:txBody>
      </p:sp>
    </p:spTree>
    <p:extLst>
      <p:ext uri="{BB962C8B-B14F-4D97-AF65-F5344CB8AC3E}">
        <p14:creationId xmlns:p14="http://schemas.microsoft.com/office/powerpoint/2010/main" val="1982068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6284765-17C8-BF27-1E2A-309AB459F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4772" y="92985"/>
            <a:ext cx="10515600" cy="708674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Specialty License Plate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29966C9-423D-76C7-9C8E-0D4B8E45D3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4772" y="1607906"/>
            <a:ext cx="10515600" cy="4351338"/>
          </a:xfrm>
        </p:spPr>
        <p:txBody>
          <a:bodyPr/>
          <a:lstStyle/>
          <a:p>
            <a:pPr marL="457200" lvl="1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lvl="3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52112" y="5329665"/>
            <a:ext cx="73018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*retrieved from the Mississippi Department of Revenue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5BB3282-C6E3-477F-BD46-D39D989115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752" y="812933"/>
            <a:ext cx="7551613" cy="4539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314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6284765-17C8-BF27-1E2A-309AB459F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4772" y="92984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Statement of Activities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Revenue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29966C9-423D-76C7-9C8E-0D4B8E45D3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4772" y="1607906"/>
            <a:ext cx="10515600" cy="4351338"/>
          </a:xfrm>
        </p:spPr>
        <p:txBody>
          <a:bodyPr/>
          <a:lstStyle/>
          <a:p>
            <a:pPr marL="457200" lvl="1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5AC007C5-F1A5-45F9-8BB6-D526855063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2035490"/>
              </p:ext>
            </p:extLst>
          </p:nvPr>
        </p:nvGraphicFramePr>
        <p:xfrm>
          <a:off x="1438835" y="1915489"/>
          <a:ext cx="10515601" cy="2324881"/>
        </p:xfrm>
        <a:graphic>
          <a:graphicData uri="http://schemas.openxmlformats.org/drawingml/2006/table">
            <a:tbl>
              <a:tblPr/>
              <a:tblGrid>
                <a:gridCol w="670258">
                  <a:extLst>
                    <a:ext uri="{9D8B030D-6E8A-4147-A177-3AD203B41FA5}">
                      <a16:colId xmlns:a16="http://schemas.microsoft.com/office/drawing/2014/main" xmlns="" val="1081764098"/>
                    </a:ext>
                  </a:extLst>
                </a:gridCol>
                <a:gridCol w="7328152">
                  <a:extLst>
                    <a:ext uri="{9D8B030D-6E8A-4147-A177-3AD203B41FA5}">
                      <a16:colId xmlns:a16="http://schemas.microsoft.com/office/drawing/2014/main" xmlns="" val="1300027198"/>
                    </a:ext>
                  </a:extLst>
                </a:gridCol>
                <a:gridCol w="798352">
                  <a:extLst>
                    <a:ext uri="{9D8B030D-6E8A-4147-A177-3AD203B41FA5}">
                      <a16:colId xmlns:a16="http://schemas.microsoft.com/office/drawing/2014/main" xmlns="" val="2498612180"/>
                    </a:ext>
                  </a:extLst>
                </a:gridCol>
                <a:gridCol w="726857">
                  <a:extLst>
                    <a:ext uri="{9D8B030D-6E8A-4147-A177-3AD203B41FA5}">
                      <a16:colId xmlns:a16="http://schemas.microsoft.com/office/drawing/2014/main" xmlns="" val="878001811"/>
                    </a:ext>
                  </a:extLst>
                </a:gridCol>
                <a:gridCol w="991982">
                  <a:extLst>
                    <a:ext uri="{9D8B030D-6E8A-4147-A177-3AD203B41FA5}">
                      <a16:colId xmlns:a16="http://schemas.microsoft.com/office/drawing/2014/main" xmlns="" val="1555480773"/>
                    </a:ext>
                  </a:extLst>
                </a:gridCol>
              </a:tblGrid>
              <a:tr h="1788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Date</a:t>
                      </a:r>
                    </a:p>
                  </a:txBody>
                  <a:tcPr marL="8942" marR="8942" marT="8942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Description</a:t>
                      </a:r>
                    </a:p>
                  </a:txBody>
                  <a:tcPr marL="8942" marR="8942" marT="89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Account</a:t>
                      </a:r>
                    </a:p>
                  </a:txBody>
                  <a:tcPr marL="8942" marR="8942" marT="89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Net </a:t>
                      </a:r>
                    </a:p>
                  </a:txBody>
                  <a:tcPr marL="8942" marR="8942" marT="89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Receipt No.</a:t>
                      </a:r>
                    </a:p>
                  </a:txBody>
                  <a:tcPr marL="8942" marR="8942" marT="89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66095471"/>
                  </a:ext>
                </a:extLst>
              </a:tr>
              <a:tr h="178837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01/09/2025</a:t>
                      </a:r>
                    </a:p>
                  </a:txBody>
                  <a:tcPr marL="8942" marR="8942" marT="8942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Auto Tag</a:t>
                      </a:r>
                    </a:p>
                  </a:txBody>
                  <a:tcPr marL="8942" marR="8942" marT="89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Bank</a:t>
                      </a:r>
                    </a:p>
                  </a:txBody>
                  <a:tcPr marL="8942" marR="8942" marT="89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648.00 </a:t>
                      </a:r>
                    </a:p>
                  </a:txBody>
                  <a:tcPr marL="8942" marR="8942" marT="89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942" marR="8942" marT="89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76454689"/>
                  </a:ext>
                </a:extLst>
              </a:tr>
              <a:tr h="178837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02/10/2025</a:t>
                      </a:r>
                    </a:p>
                  </a:txBody>
                  <a:tcPr marL="8942" marR="8942" marT="8942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Auto Tag</a:t>
                      </a:r>
                    </a:p>
                  </a:txBody>
                  <a:tcPr marL="8942" marR="8942" marT="89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Bank</a:t>
                      </a:r>
                    </a:p>
                  </a:txBody>
                  <a:tcPr marL="8942" marR="8942" marT="89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624.00 </a:t>
                      </a:r>
                    </a:p>
                  </a:txBody>
                  <a:tcPr marL="8942" marR="8942" marT="89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942" marR="8942" marT="89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30309006"/>
                  </a:ext>
                </a:extLst>
              </a:tr>
              <a:tr h="178837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03/10/2025</a:t>
                      </a:r>
                    </a:p>
                  </a:txBody>
                  <a:tcPr marL="8942" marR="8942" marT="8942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Auto Tag</a:t>
                      </a:r>
                    </a:p>
                  </a:txBody>
                  <a:tcPr marL="8942" marR="8942" marT="89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Bank</a:t>
                      </a:r>
                    </a:p>
                  </a:txBody>
                  <a:tcPr marL="8942" marR="8942" marT="89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648.00 </a:t>
                      </a:r>
                    </a:p>
                  </a:txBody>
                  <a:tcPr marL="8942" marR="8942" marT="89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942" marR="8942" marT="89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93589410"/>
                  </a:ext>
                </a:extLst>
              </a:tr>
              <a:tr h="178837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04/10/2025</a:t>
                      </a:r>
                    </a:p>
                  </a:txBody>
                  <a:tcPr marL="8942" marR="8942" marT="8942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Auto Tag</a:t>
                      </a:r>
                    </a:p>
                  </a:txBody>
                  <a:tcPr marL="8942" marR="8942" marT="89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Bank</a:t>
                      </a:r>
                    </a:p>
                  </a:txBody>
                  <a:tcPr marL="8942" marR="8942" marT="89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720.00 </a:t>
                      </a:r>
                    </a:p>
                  </a:txBody>
                  <a:tcPr marL="8942" marR="8942" marT="89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942" marR="8942" marT="89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07654637"/>
                  </a:ext>
                </a:extLst>
              </a:tr>
              <a:tr h="178837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05/08/2025</a:t>
                      </a:r>
                    </a:p>
                  </a:txBody>
                  <a:tcPr marL="8942" marR="8942" marT="8942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Auto Tag</a:t>
                      </a:r>
                    </a:p>
                  </a:txBody>
                  <a:tcPr marL="8942" marR="8942" marT="89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Bank</a:t>
                      </a:r>
                    </a:p>
                  </a:txBody>
                  <a:tcPr marL="8942" marR="8942" marT="89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696.00 </a:t>
                      </a:r>
                    </a:p>
                  </a:txBody>
                  <a:tcPr marL="8942" marR="8942" marT="89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942" marR="8942" marT="89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48165600"/>
                  </a:ext>
                </a:extLst>
              </a:tr>
              <a:tr h="178837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06/10/2025</a:t>
                      </a:r>
                    </a:p>
                  </a:txBody>
                  <a:tcPr marL="8942" marR="8942" marT="8942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Auto Tag</a:t>
                      </a:r>
                    </a:p>
                  </a:txBody>
                  <a:tcPr marL="8942" marR="8942" marT="89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Bank</a:t>
                      </a:r>
                    </a:p>
                  </a:txBody>
                  <a:tcPr marL="8942" marR="8942" marT="89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624.00 </a:t>
                      </a:r>
                    </a:p>
                  </a:txBody>
                  <a:tcPr marL="8942" marR="8942" marT="89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942" marR="8942" marT="89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83769624"/>
                  </a:ext>
                </a:extLst>
              </a:tr>
              <a:tr h="178837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07/14/2025</a:t>
                      </a:r>
                    </a:p>
                  </a:txBody>
                  <a:tcPr marL="8942" marR="8942" marT="8942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Auto Tag</a:t>
                      </a:r>
                    </a:p>
                  </a:txBody>
                  <a:tcPr marL="8942" marR="8942" marT="89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Bank</a:t>
                      </a:r>
                    </a:p>
                  </a:txBody>
                  <a:tcPr marL="8942" marR="8942" marT="89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696.00 </a:t>
                      </a:r>
                    </a:p>
                  </a:txBody>
                  <a:tcPr marL="8942" marR="8942" marT="89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942" marR="8942" marT="89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80407757"/>
                  </a:ext>
                </a:extLst>
              </a:tr>
              <a:tr h="178837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08/11/2025</a:t>
                      </a:r>
                    </a:p>
                  </a:txBody>
                  <a:tcPr marL="8942" marR="8942" marT="8942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Auto Tag</a:t>
                      </a:r>
                    </a:p>
                  </a:txBody>
                  <a:tcPr marL="8942" marR="8942" marT="89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Bank</a:t>
                      </a:r>
                    </a:p>
                  </a:txBody>
                  <a:tcPr marL="8942" marR="8942" marT="89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624.00 </a:t>
                      </a:r>
                    </a:p>
                  </a:txBody>
                  <a:tcPr marL="8942" marR="8942" marT="89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942" marR="8942" marT="89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00295221"/>
                  </a:ext>
                </a:extLst>
              </a:tr>
              <a:tr h="178837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09/10/2025</a:t>
                      </a:r>
                    </a:p>
                  </a:txBody>
                  <a:tcPr marL="8942" marR="8942" marT="8942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Auto Tag</a:t>
                      </a:r>
                    </a:p>
                  </a:txBody>
                  <a:tcPr marL="8942" marR="8942" marT="89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Bank</a:t>
                      </a:r>
                    </a:p>
                  </a:txBody>
                  <a:tcPr marL="8942" marR="8942" marT="89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744.00 </a:t>
                      </a:r>
                    </a:p>
                  </a:txBody>
                  <a:tcPr marL="8942" marR="8942" marT="89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942" marR="8942" marT="89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68415831"/>
                  </a:ext>
                </a:extLst>
              </a:tr>
              <a:tr h="178837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10/09/2025</a:t>
                      </a:r>
                    </a:p>
                  </a:txBody>
                  <a:tcPr marL="8942" marR="8942" marT="8942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Auto Tag</a:t>
                      </a:r>
                    </a:p>
                  </a:txBody>
                  <a:tcPr marL="8942" marR="8942" marT="89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Bank</a:t>
                      </a:r>
                    </a:p>
                  </a:txBody>
                  <a:tcPr marL="8942" marR="8942" marT="89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744.00 </a:t>
                      </a:r>
                    </a:p>
                  </a:txBody>
                  <a:tcPr marL="8942" marR="8942" marT="89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942" marR="8942" marT="89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03777882"/>
                  </a:ext>
                </a:extLst>
              </a:tr>
              <a:tr h="178837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11/10/2025</a:t>
                      </a:r>
                    </a:p>
                  </a:txBody>
                  <a:tcPr marL="8942" marR="8942" marT="8942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Auto Tag</a:t>
                      </a:r>
                    </a:p>
                  </a:txBody>
                  <a:tcPr marL="8942" marR="8942" marT="89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Bank</a:t>
                      </a:r>
                    </a:p>
                  </a:txBody>
                  <a:tcPr marL="8942" marR="8942" marT="89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624.00 </a:t>
                      </a:r>
                    </a:p>
                  </a:txBody>
                  <a:tcPr marL="8942" marR="8942" marT="89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942" marR="8942" marT="89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2177101"/>
                  </a:ext>
                </a:extLst>
              </a:tr>
              <a:tr h="178837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12/10/2025</a:t>
                      </a:r>
                    </a:p>
                  </a:txBody>
                  <a:tcPr marL="8942" marR="8942" marT="8942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Auto Tag</a:t>
                      </a:r>
                    </a:p>
                  </a:txBody>
                  <a:tcPr marL="8942" marR="8942" marT="89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Bank</a:t>
                      </a:r>
                    </a:p>
                  </a:txBody>
                  <a:tcPr marL="8942" marR="8942" marT="89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744.00 </a:t>
                      </a:r>
                    </a:p>
                  </a:txBody>
                  <a:tcPr marL="8942" marR="8942" marT="89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942" marR="8942" marT="89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69611327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91306F4-8341-48AE-9EFC-A1BE7686A092}"/>
              </a:ext>
            </a:extLst>
          </p:cNvPr>
          <p:cNvSpPr txBox="1"/>
          <p:nvPr/>
        </p:nvSpPr>
        <p:spPr>
          <a:xfrm>
            <a:off x="5862277" y="5187295"/>
            <a:ext cx="25370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 Tags</a:t>
            </a:r>
          </a:p>
        </p:txBody>
      </p:sp>
    </p:spTree>
    <p:extLst>
      <p:ext uri="{BB962C8B-B14F-4D97-AF65-F5344CB8AC3E}">
        <p14:creationId xmlns:p14="http://schemas.microsoft.com/office/powerpoint/2010/main" val="944531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6284765-17C8-BF27-1E2A-309AB459F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4772" y="-10061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Statement of Activities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Revenue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29966C9-423D-76C7-9C8E-0D4B8E45D3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4772" y="1607906"/>
            <a:ext cx="10515600" cy="4351338"/>
          </a:xfrm>
        </p:spPr>
        <p:txBody>
          <a:bodyPr/>
          <a:lstStyle/>
          <a:p>
            <a:pPr marL="457200" lvl="1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91306F4-8341-48AE-9EFC-A1BE7686A092}"/>
              </a:ext>
            </a:extLst>
          </p:cNvPr>
          <p:cNvSpPr txBox="1"/>
          <p:nvPr/>
        </p:nvSpPr>
        <p:spPr>
          <a:xfrm>
            <a:off x="4952361" y="5250094"/>
            <a:ext cx="53391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State Conference Registration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68DFCCFB-194D-48C4-97EE-365AC8726B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668913"/>
              </p:ext>
            </p:extLst>
          </p:nvPr>
        </p:nvGraphicFramePr>
        <p:xfrm>
          <a:off x="1484572" y="1075764"/>
          <a:ext cx="10515600" cy="4069980"/>
        </p:xfrm>
        <a:graphic>
          <a:graphicData uri="http://schemas.openxmlformats.org/drawingml/2006/table">
            <a:tbl>
              <a:tblPr/>
              <a:tblGrid>
                <a:gridCol w="670257">
                  <a:extLst>
                    <a:ext uri="{9D8B030D-6E8A-4147-A177-3AD203B41FA5}">
                      <a16:colId xmlns:a16="http://schemas.microsoft.com/office/drawing/2014/main" xmlns="" val="1834980509"/>
                    </a:ext>
                  </a:extLst>
                </a:gridCol>
                <a:gridCol w="7328154">
                  <a:extLst>
                    <a:ext uri="{9D8B030D-6E8A-4147-A177-3AD203B41FA5}">
                      <a16:colId xmlns:a16="http://schemas.microsoft.com/office/drawing/2014/main" xmlns="" val="4190804259"/>
                    </a:ext>
                  </a:extLst>
                </a:gridCol>
                <a:gridCol w="798351">
                  <a:extLst>
                    <a:ext uri="{9D8B030D-6E8A-4147-A177-3AD203B41FA5}">
                      <a16:colId xmlns:a16="http://schemas.microsoft.com/office/drawing/2014/main" xmlns="" val="3899808080"/>
                    </a:ext>
                  </a:extLst>
                </a:gridCol>
                <a:gridCol w="726857">
                  <a:extLst>
                    <a:ext uri="{9D8B030D-6E8A-4147-A177-3AD203B41FA5}">
                      <a16:colId xmlns:a16="http://schemas.microsoft.com/office/drawing/2014/main" xmlns="" val="3192811574"/>
                    </a:ext>
                  </a:extLst>
                </a:gridCol>
                <a:gridCol w="991981">
                  <a:extLst>
                    <a:ext uri="{9D8B030D-6E8A-4147-A177-3AD203B41FA5}">
                      <a16:colId xmlns:a16="http://schemas.microsoft.com/office/drawing/2014/main" xmlns="" val="808749507"/>
                    </a:ext>
                  </a:extLst>
                </a:gridCol>
              </a:tblGrid>
              <a:tr h="1130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Date</a:t>
                      </a:r>
                    </a:p>
                  </a:txBody>
                  <a:tcPr marL="6044" marR="6044" marT="6044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Description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Account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Net 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Receipt No.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40021342"/>
                  </a:ext>
                </a:extLst>
              </a:tr>
              <a:tr h="113055"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01/01/2025</a:t>
                      </a:r>
                    </a:p>
                  </a:txBody>
                  <a:tcPr marL="6044" marR="6044" marT="6044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Theta Eta Chapter (14 members)(Registration, Mississippi State Conference)(Collegiate)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PayPal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1,808.01 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08570761"/>
                  </a:ext>
                </a:extLst>
              </a:tr>
              <a:tr h="113055"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01/02/2025</a:t>
                      </a:r>
                    </a:p>
                  </a:txBody>
                  <a:tcPr marL="6044" marR="6044" marT="6044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Michael Owens (Registration, Mississippi State Conference)(Alumni)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PayPal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154.33 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19708417"/>
                  </a:ext>
                </a:extLst>
              </a:tr>
              <a:tr h="113055"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01/02/2025</a:t>
                      </a:r>
                    </a:p>
                  </a:txBody>
                  <a:tcPr marL="6044" marR="6044" marT="6044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William Parks (Registration, Mississippi State Conference)(Alumni)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PayPal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154.33 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08494744"/>
                  </a:ext>
                </a:extLst>
              </a:tr>
              <a:tr h="113055"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01/02/2025</a:t>
                      </a:r>
                    </a:p>
                  </a:txBody>
                  <a:tcPr marL="6044" marR="6044" marT="6044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Montez Parks (Registration, Mississippi State Conference)(Alumni)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PayPal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154.33 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63088660"/>
                  </a:ext>
                </a:extLst>
              </a:tr>
              <a:tr h="113055"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01/03/2025</a:t>
                      </a:r>
                    </a:p>
                  </a:txBody>
                  <a:tcPr marL="6044" marR="6044" marT="6044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Jaylon Baker (Registration, Mississippi State Conference)(Collegiate)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PayPal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128.69 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35779547"/>
                  </a:ext>
                </a:extLst>
              </a:tr>
              <a:tr h="113055"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01/03/2025</a:t>
                      </a:r>
                    </a:p>
                  </a:txBody>
                  <a:tcPr marL="6044" marR="6044" marT="6044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James Martin (Registration, Mississippi State Conference)(Alumni)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PayPal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154.33 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7744461"/>
                  </a:ext>
                </a:extLst>
              </a:tr>
              <a:tr h="113055"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01/03/2025</a:t>
                      </a:r>
                    </a:p>
                  </a:txBody>
                  <a:tcPr marL="6044" marR="6044" marT="6044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Carnelius Dantzler (Dorian Coles) (Registration, Mississippi State Conference)(Alumni)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PayPal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154.33 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75830600"/>
                  </a:ext>
                </a:extLst>
              </a:tr>
              <a:tr h="113055"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01/04/2025</a:t>
                      </a:r>
                    </a:p>
                  </a:txBody>
                  <a:tcPr marL="6044" marR="6044" marT="6044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Demarkus Johnson (Registration, Mississippi State Conference)(Alumni)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PayPal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154.33 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14926592"/>
                  </a:ext>
                </a:extLst>
              </a:tr>
              <a:tr h="113055"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01/06/2025</a:t>
                      </a:r>
                    </a:p>
                  </a:txBody>
                  <a:tcPr marL="6044" marR="6044" marT="6044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Charles Gentry (Registration, Mississippi State Conference)(Alumni)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PayPal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154.33 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99496319"/>
                  </a:ext>
                </a:extLst>
              </a:tr>
              <a:tr h="113055"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01/06/2025</a:t>
                      </a:r>
                    </a:p>
                  </a:txBody>
                  <a:tcPr marL="6044" marR="6044" marT="6044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Willie Kimes (Registration, Mississippi State Conference)(Alumni)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PayPal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154.33 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62037917"/>
                  </a:ext>
                </a:extLst>
              </a:tr>
              <a:tr h="113055"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01/06/2025</a:t>
                      </a:r>
                    </a:p>
                  </a:txBody>
                  <a:tcPr marL="6044" marR="6044" marT="6044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Lorenzo Grimes (Registration, Mississippi State Conference)(Life Member)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PayPal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128.69 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9602166"/>
                  </a:ext>
                </a:extLst>
              </a:tr>
              <a:tr h="113055"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01/07/2025</a:t>
                      </a:r>
                    </a:p>
                  </a:txBody>
                  <a:tcPr marL="6044" marR="6044" marT="6044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Marcus Chanay (Registration, Mississippi State Conference)(OSSR)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PayPal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128.69 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38573062"/>
                  </a:ext>
                </a:extLst>
              </a:tr>
              <a:tr h="113055"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01/07/2025</a:t>
                      </a:r>
                    </a:p>
                  </a:txBody>
                  <a:tcPr marL="6044" marR="6044" marT="6044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Tevin Tillman (Registration, Mississippi State Conference)(Alumni)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PayPal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154.33 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00657262"/>
                  </a:ext>
                </a:extLst>
              </a:tr>
              <a:tr h="113055"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01/08/2025</a:t>
                      </a:r>
                    </a:p>
                  </a:txBody>
                  <a:tcPr marL="6044" marR="6044" marT="6044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Christopher Hilliard (Registration, Mississippi State Conference)(Alumni)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PayPal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154.33 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42918356"/>
                  </a:ext>
                </a:extLst>
              </a:tr>
              <a:tr h="113055"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01/08/2025</a:t>
                      </a:r>
                    </a:p>
                  </a:txBody>
                  <a:tcPr marL="6044" marR="6044" marT="6044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Chris Buford (Registration, Mississippi State Conference)(Alumni)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PayPal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154.33 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21104924"/>
                  </a:ext>
                </a:extLst>
              </a:tr>
              <a:tr h="113055"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01/08/2025</a:t>
                      </a:r>
                    </a:p>
                  </a:txBody>
                  <a:tcPr marL="6044" marR="6044" marT="6044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Robert Pascul (Registration, Mississippi State Conference)(Alumni)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PayPal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154.33 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59425945"/>
                  </a:ext>
                </a:extLst>
              </a:tr>
              <a:tr h="113055"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01/08/2025</a:t>
                      </a:r>
                    </a:p>
                  </a:txBody>
                  <a:tcPr marL="6044" marR="6044" marT="6044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Robert Watters (Registration, Mississippi State Conference)(OSSR)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PayPal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128.69 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32546971"/>
                  </a:ext>
                </a:extLst>
              </a:tr>
              <a:tr h="113055"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01/08/2025</a:t>
                      </a:r>
                    </a:p>
                  </a:txBody>
                  <a:tcPr marL="6044" marR="6044" marT="6044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Patrick Owens (Registration, Mississippi State Conference)(Alumni)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PayPal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154.33 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89692737"/>
                  </a:ext>
                </a:extLst>
              </a:tr>
              <a:tr h="113055"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01/08/2025</a:t>
                      </a:r>
                    </a:p>
                  </a:txBody>
                  <a:tcPr marL="6044" marR="6044" marT="6044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Hardie Meeks (Registration, Mississippi State Conference)(Alumni)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PayPal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154.33 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86254193"/>
                  </a:ext>
                </a:extLst>
              </a:tr>
              <a:tr h="113055"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01/08/2025</a:t>
                      </a:r>
                    </a:p>
                  </a:txBody>
                  <a:tcPr marL="6044" marR="6044" marT="6044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Jonathan Tucker (Registration, Mississippi State Conference)(Alumni)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PayPal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154.33 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64358858"/>
                  </a:ext>
                </a:extLst>
              </a:tr>
              <a:tr h="113055"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01/08/2025</a:t>
                      </a:r>
                    </a:p>
                  </a:txBody>
                  <a:tcPr marL="6044" marR="6044" marT="6044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David Williams (Registration, Mississippi State Conference)(Alumni)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PayPal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154.33 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02287437"/>
                  </a:ext>
                </a:extLst>
              </a:tr>
              <a:tr h="113055"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01/09/2025</a:t>
                      </a:r>
                    </a:p>
                  </a:txBody>
                  <a:tcPr marL="6044" marR="6044" marT="6044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Xakylan Johnson (Registration, Mississippi State Conference)(Alumni)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PayPal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154.33 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79056938"/>
                  </a:ext>
                </a:extLst>
              </a:tr>
              <a:tr h="113055"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01/09/2025</a:t>
                      </a:r>
                    </a:p>
                  </a:txBody>
                  <a:tcPr marL="6044" marR="6044" marT="6044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Sedric Scott (Registration, Mississippi State Conference)(OSSR)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PayPal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128.69 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25397234"/>
                  </a:ext>
                </a:extLst>
              </a:tr>
              <a:tr h="113055"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01/09/2025</a:t>
                      </a:r>
                    </a:p>
                  </a:txBody>
                  <a:tcPr marL="6044" marR="6044" marT="6044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Henry Hood (Registration, Mississippi State Conference)(OSSR)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PayPal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128.69 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65939008"/>
                  </a:ext>
                </a:extLst>
              </a:tr>
              <a:tr h="113055"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01/09/2025</a:t>
                      </a:r>
                    </a:p>
                  </a:txBody>
                  <a:tcPr marL="6044" marR="6044" marT="6044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Curry Atterberrry (Registration, Mississippi State Conference)(Alumni)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PayPal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154.33 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00391275"/>
                  </a:ext>
                </a:extLst>
              </a:tr>
              <a:tr h="113055"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01/09/2025</a:t>
                      </a:r>
                    </a:p>
                  </a:txBody>
                  <a:tcPr marL="6044" marR="6044" marT="6044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Paul Ford (Registration, Mississippi State Conference)(Alumni)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PayPal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154.33 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38358429"/>
                  </a:ext>
                </a:extLst>
              </a:tr>
              <a:tr h="113055"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01/09/2025</a:t>
                      </a:r>
                    </a:p>
                  </a:txBody>
                  <a:tcPr marL="6044" marR="6044" marT="6044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Louis Sutton (Ecclesiastes Goodwin) (Registration, Mississippi State Conference)(Alumni)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PayPal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154.33 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91606135"/>
                  </a:ext>
                </a:extLst>
              </a:tr>
              <a:tr h="113055"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01/09/2025</a:t>
                      </a:r>
                    </a:p>
                  </a:txBody>
                  <a:tcPr marL="6044" marR="6044" marT="6044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Louis Sutton (Registration, Mississippi State Conference)(OSSR)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PayPal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128.69 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65514542"/>
                  </a:ext>
                </a:extLst>
              </a:tr>
              <a:tr h="113055"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01/10/2025</a:t>
                      </a:r>
                    </a:p>
                  </a:txBody>
                  <a:tcPr marL="6044" marR="6044" marT="6044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Ken Yon Greer (Registration, Mississippi State Conference)(Alumni)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PayPal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154.33 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49549939"/>
                  </a:ext>
                </a:extLst>
              </a:tr>
              <a:tr h="113055"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01/10/2025</a:t>
                      </a:r>
                    </a:p>
                  </a:txBody>
                  <a:tcPr marL="6044" marR="6044" marT="6044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Carnelius Dantzler (Registration, Mississippi State Conference)(Alumni)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PayPal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154.33 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16577826"/>
                  </a:ext>
                </a:extLst>
              </a:tr>
              <a:tr h="113055"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01/10/2025</a:t>
                      </a:r>
                    </a:p>
                  </a:txBody>
                  <a:tcPr marL="6044" marR="6044" marT="6044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Aryell Wilson (Ani'jawuan Wilson)(Registration, Mississippi State Conference)(Collegiate)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PayPal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128.69 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60627562"/>
                  </a:ext>
                </a:extLst>
              </a:tr>
              <a:tr h="113055"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01/12/2025</a:t>
                      </a:r>
                    </a:p>
                  </a:txBody>
                  <a:tcPr marL="6044" marR="6044" marT="6044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Julian Green (Adrian Williams)(Registration, Mississippi State Conference)(Collegiate)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PayPal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128.69 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09422230"/>
                  </a:ext>
                </a:extLst>
              </a:tr>
              <a:tr h="113055"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01/13/2025</a:t>
                      </a:r>
                    </a:p>
                  </a:txBody>
                  <a:tcPr marL="6044" marR="6044" marT="6044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Christopher Bush (Registration, Mississippi State Conference)(Alumni)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PayPal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154.33 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38196291"/>
                  </a:ext>
                </a:extLst>
              </a:tr>
              <a:tr h="113055"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01/14/2025</a:t>
                      </a:r>
                    </a:p>
                  </a:txBody>
                  <a:tcPr marL="6044" marR="6044" marT="6044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Jamar White (Registration, Mississippi State Conference)(Alumni)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PayPal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154.33 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67692273"/>
                  </a:ext>
                </a:extLst>
              </a:tr>
              <a:tr h="113055"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01/15/2025</a:t>
                      </a:r>
                    </a:p>
                  </a:txBody>
                  <a:tcPr marL="6044" marR="6044" marT="6044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Rickie Patterson (Registration, Mississippi State Conference)(Alumni)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PayPal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154.33 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703680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9133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6284765-17C8-BF27-1E2A-309AB459F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4772" y="-10061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Statement of Activities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Revenue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29966C9-423D-76C7-9C8E-0D4B8E45D3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4772" y="1607906"/>
            <a:ext cx="10515600" cy="4351338"/>
          </a:xfrm>
        </p:spPr>
        <p:txBody>
          <a:bodyPr/>
          <a:lstStyle/>
          <a:p>
            <a:pPr marL="457200" lvl="1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91306F4-8341-48AE-9EFC-A1BE7686A092}"/>
              </a:ext>
            </a:extLst>
          </p:cNvPr>
          <p:cNvSpPr txBox="1"/>
          <p:nvPr/>
        </p:nvSpPr>
        <p:spPr>
          <a:xfrm>
            <a:off x="4952361" y="5250094"/>
            <a:ext cx="53391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State Conference Registration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E88E79E0-A58F-41B0-952E-981B4C96E3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3031310"/>
              </p:ext>
            </p:extLst>
          </p:nvPr>
        </p:nvGraphicFramePr>
        <p:xfrm>
          <a:off x="1506071" y="1098811"/>
          <a:ext cx="10434917" cy="4058064"/>
        </p:xfrm>
        <a:graphic>
          <a:graphicData uri="http://schemas.openxmlformats.org/drawingml/2006/table">
            <a:tbl>
              <a:tblPr/>
              <a:tblGrid>
                <a:gridCol w="665115">
                  <a:extLst>
                    <a:ext uri="{9D8B030D-6E8A-4147-A177-3AD203B41FA5}">
                      <a16:colId xmlns:a16="http://schemas.microsoft.com/office/drawing/2014/main" xmlns="" val="600355538"/>
                    </a:ext>
                  </a:extLst>
                </a:gridCol>
                <a:gridCol w="7271927">
                  <a:extLst>
                    <a:ext uri="{9D8B030D-6E8A-4147-A177-3AD203B41FA5}">
                      <a16:colId xmlns:a16="http://schemas.microsoft.com/office/drawing/2014/main" xmlns="" val="2281340638"/>
                    </a:ext>
                  </a:extLst>
                </a:gridCol>
                <a:gridCol w="792225">
                  <a:extLst>
                    <a:ext uri="{9D8B030D-6E8A-4147-A177-3AD203B41FA5}">
                      <a16:colId xmlns:a16="http://schemas.microsoft.com/office/drawing/2014/main" xmlns="" val="63852061"/>
                    </a:ext>
                  </a:extLst>
                </a:gridCol>
                <a:gridCol w="721280">
                  <a:extLst>
                    <a:ext uri="{9D8B030D-6E8A-4147-A177-3AD203B41FA5}">
                      <a16:colId xmlns:a16="http://schemas.microsoft.com/office/drawing/2014/main" xmlns="" val="440702489"/>
                    </a:ext>
                  </a:extLst>
                </a:gridCol>
                <a:gridCol w="984370">
                  <a:extLst>
                    <a:ext uri="{9D8B030D-6E8A-4147-A177-3AD203B41FA5}">
                      <a16:colId xmlns:a16="http://schemas.microsoft.com/office/drawing/2014/main" xmlns="" val="1214919243"/>
                    </a:ext>
                  </a:extLst>
                </a:gridCol>
              </a:tblGrid>
              <a:tr h="112664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Date</a:t>
                      </a:r>
                    </a:p>
                  </a:txBody>
                  <a:tcPr marL="6044" marR="6044" marT="6044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Description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Account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Net 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Receipt No.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44213365"/>
                  </a:ext>
                </a:extLst>
              </a:tr>
              <a:tr h="112664"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01/15/2025</a:t>
                      </a:r>
                    </a:p>
                  </a:txBody>
                  <a:tcPr marL="6044" marR="6044" marT="6044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EW Magee (Registration, Mississippi State Conference)(Alumni)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PayPal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154.33 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0226808"/>
                  </a:ext>
                </a:extLst>
              </a:tr>
              <a:tr h="112664"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01/15/2025</a:t>
                      </a:r>
                    </a:p>
                  </a:txBody>
                  <a:tcPr marL="6044" marR="6044" marT="6044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Roy D. &amp; W. A. Prather Family Foundation (Eddie Prather)(Registration, Mississippi State Conference)(Alumni)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PayPal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154.33 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11659790"/>
                  </a:ext>
                </a:extLst>
              </a:tr>
              <a:tr h="112664"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01/15/2025</a:t>
                      </a:r>
                    </a:p>
                  </a:txBody>
                  <a:tcPr marL="6044" marR="6044" marT="6044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Byron Keys (Registration, Mississippi State Conference)(OSSR)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PayPal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128.69 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82467968"/>
                  </a:ext>
                </a:extLst>
              </a:tr>
              <a:tr h="112664"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01/16/2025</a:t>
                      </a:r>
                    </a:p>
                  </a:txBody>
                  <a:tcPr marL="6044" marR="6044" marT="6044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Ernest Dixon (Registration, Mississippi State Conference)(Alumni)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PayPal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154.33 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8929549"/>
                  </a:ext>
                </a:extLst>
              </a:tr>
              <a:tr h="112664"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01/16/2025</a:t>
                      </a:r>
                    </a:p>
                  </a:txBody>
                  <a:tcPr marL="6044" marR="6044" marT="6044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Lester Smith (Registration, Mississippi State Conference)(OSSR)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PayPal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128.69 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80737313"/>
                  </a:ext>
                </a:extLst>
              </a:tr>
              <a:tr h="112664"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01/17/2025</a:t>
                      </a:r>
                    </a:p>
                  </a:txBody>
                  <a:tcPr marL="6044" marR="6044" marT="6044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Larry Tyrone (Eric Irvin) (Registration, Mississippi State Conference)(Alumni)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PayPal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154.33 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52223031"/>
                  </a:ext>
                </a:extLst>
              </a:tr>
              <a:tr h="112664"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01/18/2025</a:t>
                      </a:r>
                    </a:p>
                  </a:txBody>
                  <a:tcPr marL="6044" marR="6044" marT="6044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Ben McGhee (Registration, Mississippi State Conference)(Alumni)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PayPal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154.33 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75050638"/>
                  </a:ext>
                </a:extLst>
              </a:tr>
              <a:tr h="112664"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01/19/2025</a:t>
                      </a:r>
                    </a:p>
                  </a:txBody>
                  <a:tcPr marL="6044" marR="6044" marT="6044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Willie Morris (Registration, Mississippi State Conference)(Alumni)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PayPal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154.33 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41944115"/>
                  </a:ext>
                </a:extLst>
              </a:tr>
              <a:tr h="112664"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01/19/2025</a:t>
                      </a:r>
                    </a:p>
                  </a:txBody>
                  <a:tcPr marL="6044" marR="6044" marT="6044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Myron Hewitt (Registration, Mississippi State Conference)(Alumni)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PayPal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154.33 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68613875"/>
                  </a:ext>
                </a:extLst>
              </a:tr>
              <a:tr h="112664"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01/24/2025</a:t>
                      </a:r>
                    </a:p>
                  </a:txBody>
                  <a:tcPr marL="6044" marR="6044" marT="6044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Calvin Green (Registration, Mississippi State Conference)(Alumni)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PayPal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154.33 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81509055"/>
                  </a:ext>
                </a:extLst>
              </a:tr>
              <a:tr h="112664"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01/25/2025</a:t>
                      </a:r>
                    </a:p>
                  </a:txBody>
                  <a:tcPr marL="6044" marR="6044" marT="6044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James Lee (Registration, Mississippi State Conference)(LIFE)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PayPal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128.69 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78412563"/>
                  </a:ext>
                </a:extLst>
              </a:tr>
              <a:tr h="112664"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01/26/2025</a:t>
                      </a:r>
                    </a:p>
                  </a:txBody>
                  <a:tcPr marL="6044" marR="6044" marT="6044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Janice Armstrong (Walter Armstrong)(Registration, Mississippi State Conference)(Alumni)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PayPal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154.33 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17801981"/>
                  </a:ext>
                </a:extLst>
              </a:tr>
              <a:tr h="112664"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01/26/2025</a:t>
                      </a:r>
                    </a:p>
                  </a:txBody>
                  <a:tcPr marL="6044" marR="6044" marT="6044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Trey Newsome (Registration, Mississippi State Conference)(Alumni)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PayPal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154.33 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17919447"/>
                  </a:ext>
                </a:extLst>
              </a:tr>
              <a:tr h="112664"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01/28/2025</a:t>
                      </a:r>
                    </a:p>
                  </a:txBody>
                  <a:tcPr marL="6044" marR="6044" marT="6044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Alfonzo Haralson (Registration, Mississippi State Conference)(Alumni)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PayPal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154.33 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97148672"/>
                  </a:ext>
                </a:extLst>
              </a:tr>
              <a:tr h="112664"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01/28/2025</a:t>
                      </a:r>
                    </a:p>
                  </a:txBody>
                  <a:tcPr marL="6044" marR="6044" marT="6044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Christopher Carpenter (Registration, Mississippi State Conference)(Alumni)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PayPal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154.33 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1313330"/>
                  </a:ext>
                </a:extLst>
              </a:tr>
              <a:tr h="112664"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01/29/2025</a:t>
                      </a:r>
                    </a:p>
                  </a:txBody>
                  <a:tcPr marL="6044" marR="6044" marT="6044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Bruce Smith (Registration, Mississippi State Conference)(Alumni)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PayPal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154.33 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1621300"/>
                  </a:ext>
                </a:extLst>
              </a:tr>
              <a:tr h="112664"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01/29/2025</a:t>
                      </a:r>
                    </a:p>
                  </a:txBody>
                  <a:tcPr marL="6044" marR="6044" marT="6044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Shulawnda Johnson (Silvanus Johnson)(Registration, Mississippi State Conference)(LIFE)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PayPal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128.69 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79050703"/>
                  </a:ext>
                </a:extLst>
              </a:tr>
              <a:tr h="112664"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01/29/2025</a:t>
                      </a:r>
                    </a:p>
                  </a:txBody>
                  <a:tcPr marL="6044" marR="6044" marT="6044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McKinley Alexander (Registration, Mississippi State Conference)(OSSR)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PayPal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128.69 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14781633"/>
                  </a:ext>
                </a:extLst>
              </a:tr>
              <a:tr h="112664"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01/29/2025</a:t>
                      </a:r>
                    </a:p>
                  </a:txBody>
                  <a:tcPr marL="6044" marR="6044" marT="6044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McKinley Alexander (Curtis Alexander)(Registration, Mississippi State Conference)(LIFE)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PayPal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128.69 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56542503"/>
                  </a:ext>
                </a:extLst>
              </a:tr>
              <a:tr h="112664"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01/30/2025</a:t>
                      </a:r>
                    </a:p>
                  </a:txBody>
                  <a:tcPr marL="6044" marR="6044" marT="6044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Letadreon Mattix (Registration, Mississippi State Conference)(Alumni)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PayPal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128.69 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76987892"/>
                  </a:ext>
                </a:extLst>
              </a:tr>
              <a:tr h="112664"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01/30/2025</a:t>
                      </a:r>
                    </a:p>
                  </a:txBody>
                  <a:tcPr marL="6044" marR="6044" marT="6044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Letadreon Mattix (Registration, Mississippi State Conference)(Alumni)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PayPal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154.33 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8174881"/>
                  </a:ext>
                </a:extLst>
              </a:tr>
              <a:tr h="112664"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01/31/2025</a:t>
                      </a:r>
                    </a:p>
                  </a:txBody>
                  <a:tcPr marL="6044" marR="6044" marT="6044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Mark Wise (Registration, Mississippi State Conference)(LIFE)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PayPal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128.69 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05909505"/>
                  </a:ext>
                </a:extLst>
              </a:tr>
              <a:tr h="112664"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01/31/2025</a:t>
                      </a:r>
                    </a:p>
                  </a:txBody>
                  <a:tcPr marL="6044" marR="6044" marT="6044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Harris Brown (Registration, Mississippi State Conference)(LIFE)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PayPal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128.69 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39850874"/>
                  </a:ext>
                </a:extLst>
              </a:tr>
              <a:tr h="112664"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02/01/2025</a:t>
                      </a:r>
                    </a:p>
                  </a:txBody>
                  <a:tcPr marL="6044" marR="6044" marT="6044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Kerry Scott (Registration, Mississippi State Conference)(LIFE)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PayPal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128.69 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85475322"/>
                  </a:ext>
                </a:extLst>
              </a:tr>
              <a:tr h="112664"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02/01/2025</a:t>
                      </a:r>
                    </a:p>
                  </a:txBody>
                  <a:tcPr marL="6044" marR="6044" marT="6044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Marshall Powe (Registration, Mississippi State Conference)(LIFE)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PayPal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128.69 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45951377"/>
                  </a:ext>
                </a:extLst>
              </a:tr>
              <a:tr h="112664"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02/01/2025</a:t>
                      </a:r>
                    </a:p>
                  </a:txBody>
                  <a:tcPr marL="6044" marR="6044" marT="6044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Otis Gowdy Sr. (Registration, Mississippi State Conference)(LIFE)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PayPal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128.69 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72834692"/>
                  </a:ext>
                </a:extLst>
              </a:tr>
              <a:tr h="112664"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02/02/2025</a:t>
                      </a:r>
                    </a:p>
                  </a:txBody>
                  <a:tcPr marL="6044" marR="6044" marT="6044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Harold Dennis (Registration, Mississippi State Conference)(LIFE)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PayPal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128.69 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11317853"/>
                  </a:ext>
                </a:extLst>
              </a:tr>
              <a:tr h="112664"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02/04/2025</a:t>
                      </a:r>
                    </a:p>
                  </a:txBody>
                  <a:tcPr marL="6044" marR="6044" marT="6044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Vernon Jasper (Registration, Mississippi State Conference)(LIFE)(check)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Bank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133.85 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7973593"/>
                  </a:ext>
                </a:extLst>
              </a:tr>
              <a:tr h="112664"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02/04/2025</a:t>
                      </a:r>
                    </a:p>
                  </a:txBody>
                  <a:tcPr marL="6044" marR="6044" marT="6044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Ole Miss (Registration, Mississippi State Conference)(Eta Beta Chapter: 4 members)(direct deposit)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Bank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500.00 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85098065"/>
                  </a:ext>
                </a:extLst>
              </a:tr>
              <a:tr h="112664"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02/05/2025</a:t>
                      </a:r>
                    </a:p>
                  </a:txBody>
                  <a:tcPr marL="6044" marR="6044" marT="6044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Ki-Jana Potee (Registration, Mississippi State Conference)(Alumni)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PayPal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154.33 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97887247"/>
                  </a:ext>
                </a:extLst>
              </a:tr>
              <a:tr h="112664"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02/06/2025</a:t>
                      </a:r>
                    </a:p>
                  </a:txBody>
                  <a:tcPr marL="6044" marR="6044" marT="6044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Christian Armour (Registration, Mississippi State Conference)(Collegiate)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PayPal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128.69 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01474218"/>
                  </a:ext>
                </a:extLst>
              </a:tr>
              <a:tr h="112664"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02/06/2025</a:t>
                      </a:r>
                    </a:p>
                  </a:txBody>
                  <a:tcPr marL="6044" marR="6044" marT="6044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Ivory L Lyons Jr (Registration, Mississippi State Conference)(LIFE)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PayPal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128.69 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4576586"/>
                  </a:ext>
                </a:extLst>
              </a:tr>
              <a:tr h="112664"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02/06/2025</a:t>
                      </a:r>
                    </a:p>
                  </a:txBody>
                  <a:tcPr marL="6044" marR="6044" marT="6044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Bruce Smith (Carlin Nichols)(Registration, Mississippi State Conference)(Collegiate)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PayPal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128.69 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91808339"/>
                  </a:ext>
                </a:extLst>
              </a:tr>
              <a:tr h="112664"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02/06/2025</a:t>
                      </a:r>
                    </a:p>
                  </a:txBody>
                  <a:tcPr marL="6044" marR="6044" marT="6044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Lloyd Dixon (Registration, Mississippi State Conference)(Alumni)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PayPal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154.33 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88891078"/>
                  </a:ext>
                </a:extLst>
              </a:tr>
              <a:tr h="112664"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02/06/2025</a:t>
                      </a:r>
                    </a:p>
                  </a:txBody>
                  <a:tcPr marL="6044" marR="6044" marT="6044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Daryl Greenwood (Corey Harrison)(Registration, Mississippi State Conference)(Collegiate)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PayPal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154.33 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0820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8212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6284765-17C8-BF27-1E2A-309AB459F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4772" y="-10061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Statement of Activities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Revenue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29966C9-423D-76C7-9C8E-0D4B8E45D3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4772" y="1607906"/>
            <a:ext cx="10515600" cy="4351338"/>
          </a:xfrm>
        </p:spPr>
        <p:txBody>
          <a:bodyPr/>
          <a:lstStyle/>
          <a:p>
            <a:pPr marL="457200" lvl="1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91306F4-8341-48AE-9EFC-A1BE7686A092}"/>
              </a:ext>
            </a:extLst>
          </p:cNvPr>
          <p:cNvSpPr txBox="1"/>
          <p:nvPr/>
        </p:nvSpPr>
        <p:spPr>
          <a:xfrm>
            <a:off x="4952361" y="5250094"/>
            <a:ext cx="53391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State Conference Registration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D20EBD76-8352-4E51-8257-455AB3FD63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8787318"/>
              </p:ext>
            </p:extLst>
          </p:nvPr>
        </p:nvGraphicFramePr>
        <p:xfrm>
          <a:off x="1502501" y="1098828"/>
          <a:ext cx="10438486" cy="4151268"/>
        </p:xfrm>
        <a:graphic>
          <a:graphicData uri="http://schemas.openxmlformats.org/drawingml/2006/table">
            <a:tbl>
              <a:tblPr/>
              <a:tblGrid>
                <a:gridCol w="665342">
                  <a:extLst>
                    <a:ext uri="{9D8B030D-6E8A-4147-A177-3AD203B41FA5}">
                      <a16:colId xmlns:a16="http://schemas.microsoft.com/office/drawing/2014/main" xmlns="" val="1172041250"/>
                    </a:ext>
                  </a:extLst>
                </a:gridCol>
                <a:gridCol w="7274414">
                  <a:extLst>
                    <a:ext uri="{9D8B030D-6E8A-4147-A177-3AD203B41FA5}">
                      <a16:colId xmlns:a16="http://schemas.microsoft.com/office/drawing/2014/main" xmlns="" val="667130007"/>
                    </a:ext>
                  </a:extLst>
                </a:gridCol>
                <a:gridCol w="792497">
                  <a:extLst>
                    <a:ext uri="{9D8B030D-6E8A-4147-A177-3AD203B41FA5}">
                      <a16:colId xmlns:a16="http://schemas.microsoft.com/office/drawing/2014/main" xmlns="" val="3555999378"/>
                    </a:ext>
                  </a:extLst>
                </a:gridCol>
                <a:gridCol w="721526">
                  <a:extLst>
                    <a:ext uri="{9D8B030D-6E8A-4147-A177-3AD203B41FA5}">
                      <a16:colId xmlns:a16="http://schemas.microsoft.com/office/drawing/2014/main" xmlns="" val="1210335770"/>
                    </a:ext>
                  </a:extLst>
                </a:gridCol>
                <a:gridCol w="984707">
                  <a:extLst>
                    <a:ext uri="{9D8B030D-6E8A-4147-A177-3AD203B41FA5}">
                      <a16:colId xmlns:a16="http://schemas.microsoft.com/office/drawing/2014/main" xmlns="" val="1204938301"/>
                    </a:ext>
                  </a:extLst>
                </a:gridCol>
              </a:tblGrid>
              <a:tr h="1153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Date</a:t>
                      </a:r>
                    </a:p>
                  </a:txBody>
                  <a:tcPr marL="6044" marR="6044" marT="6044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Description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Account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Net 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Receipt No.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36252688"/>
                  </a:ext>
                </a:extLst>
              </a:tr>
              <a:tr h="115313"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02/06/2025</a:t>
                      </a:r>
                    </a:p>
                  </a:txBody>
                  <a:tcPr marL="6044" marR="6044" marT="6044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Ernest Dixon (Registration, Mississippi State Conference)(Collegiate)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PayPal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128.69 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2542789"/>
                  </a:ext>
                </a:extLst>
              </a:tr>
              <a:tr h="115313"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02/06/2025</a:t>
                      </a:r>
                    </a:p>
                  </a:txBody>
                  <a:tcPr marL="6044" marR="6044" marT="6044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Jaylen Grays (Registration, Mississippi State Conference)(Collegiate)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PayPal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128.69 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18384352"/>
                  </a:ext>
                </a:extLst>
              </a:tr>
              <a:tr h="115313"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02/06/2025</a:t>
                      </a:r>
                    </a:p>
                  </a:txBody>
                  <a:tcPr marL="6044" marR="6044" marT="6044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Jordan Pullum (Registration, Mississippi State Conference)(Collegiate)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PayPal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128.69 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43634540"/>
                  </a:ext>
                </a:extLst>
              </a:tr>
              <a:tr h="115313"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02/06/2025</a:t>
                      </a:r>
                    </a:p>
                  </a:txBody>
                  <a:tcPr marL="6044" marR="6044" marT="6044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Joseph Brown (Registration, Mississippi State Conference)(Alumni)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PayPal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154.33 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49929081"/>
                  </a:ext>
                </a:extLst>
              </a:tr>
              <a:tr h="115313"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02/06/2025</a:t>
                      </a:r>
                    </a:p>
                  </a:txBody>
                  <a:tcPr marL="6044" marR="6044" marT="6044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ZaGarren Wraggs (Registration, Mississippi State Conference)(Collegiate)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PayPal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128.69 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52531695"/>
                  </a:ext>
                </a:extLst>
              </a:tr>
              <a:tr h="115313"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02/07/2025</a:t>
                      </a:r>
                    </a:p>
                  </a:txBody>
                  <a:tcPr marL="6044" marR="6044" marT="6044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Martellis Wright (Registration, Mississippi State Conference)(Alumni)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PayPal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154.33 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79654899"/>
                  </a:ext>
                </a:extLst>
              </a:tr>
              <a:tr h="115313"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02/07/2025</a:t>
                      </a:r>
                    </a:p>
                  </a:txBody>
                  <a:tcPr marL="6044" marR="6044" marT="6044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Dwight Doughty (Jarius Ware)(Registration, Mississippi State Conference)(Collegiate)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PayPal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128.69 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51765713"/>
                  </a:ext>
                </a:extLst>
              </a:tr>
              <a:tr h="115313"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02/08/2025</a:t>
                      </a:r>
                    </a:p>
                  </a:txBody>
                  <a:tcPr marL="6044" marR="6044" marT="6044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Dalvin Sampson (Registration, Mississippi State Conference)(Alumni)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PayPal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154.33 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57231117"/>
                  </a:ext>
                </a:extLst>
              </a:tr>
              <a:tr h="115313"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02/08/2025</a:t>
                      </a:r>
                    </a:p>
                  </a:txBody>
                  <a:tcPr marL="6044" marR="6044" marT="6044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Ki-Jana Potee (Zacchaeus Humes)(Registration, Mississippi State Conference)(Collegiate)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PayPal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128.69 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58132673"/>
                  </a:ext>
                </a:extLst>
              </a:tr>
              <a:tr h="115313"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02/09/2025</a:t>
                      </a:r>
                    </a:p>
                  </a:txBody>
                  <a:tcPr marL="6044" marR="6044" marT="6044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Beautiful Blessed Women (Willie Daniels)(Registration, Mississippi State Conference)(Alumni)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PayPal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154.33 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11104600"/>
                  </a:ext>
                </a:extLst>
              </a:tr>
              <a:tr h="115313"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02/10/2025</a:t>
                      </a:r>
                    </a:p>
                  </a:txBody>
                  <a:tcPr marL="6044" marR="6044" marT="6044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Anthony Key (Registration, Mississippi State Conference)(Alumni)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PayPal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154.33 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35657843"/>
                  </a:ext>
                </a:extLst>
              </a:tr>
              <a:tr h="115313"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02/10/2025</a:t>
                      </a:r>
                    </a:p>
                  </a:txBody>
                  <a:tcPr marL="6044" marR="6044" marT="6044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LeMoyne Martin (Registration, Mississippi State Conference)(Life)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PayPal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128.69 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5328163"/>
                  </a:ext>
                </a:extLst>
              </a:tr>
              <a:tr h="115313"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02/10/2025</a:t>
                      </a:r>
                    </a:p>
                  </a:txBody>
                  <a:tcPr marL="6044" marR="6044" marT="6044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Walker Law Office, PLLC (Randolph Walker)(Registration, Mississippi State Conference)(Alumni)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PayPal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154.33 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1179546"/>
                  </a:ext>
                </a:extLst>
              </a:tr>
              <a:tr h="115313"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02/10/2025</a:t>
                      </a:r>
                    </a:p>
                  </a:txBody>
                  <a:tcPr marL="6044" marR="6044" marT="6044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Roc Master Portfolio Inc (John Hardy)(Registration, Mississippi State Conference)(Alumni)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PayPal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154.33 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7667445"/>
                  </a:ext>
                </a:extLst>
              </a:tr>
              <a:tr h="115313"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02/10/2025</a:t>
                      </a:r>
                    </a:p>
                  </a:txBody>
                  <a:tcPr marL="6044" marR="6044" marT="6044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Vernon Rayford (Lenell Black)(Registration, Mississippi State Conference)(Alumni)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PayPal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154.33 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80338873"/>
                  </a:ext>
                </a:extLst>
              </a:tr>
              <a:tr h="115313"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02/10/2025</a:t>
                      </a:r>
                    </a:p>
                  </a:txBody>
                  <a:tcPr marL="6044" marR="6044" marT="6044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Timothy Huddleston (Registration, Mississippi State Conference)(Collegiate)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PayPal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128.69 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40223144"/>
                  </a:ext>
                </a:extLst>
              </a:tr>
              <a:tr h="115313"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02/10/2025</a:t>
                      </a:r>
                    </a:p>
                  </a:txBody>
                  <a:tcPr marL="6044" marR="6044" marT="6044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Justin Howard (Registration, Mississippi State Conference)(Collegiate)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PayPal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128.69 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52291327"/>
                  </a:ext>
                </a:extLst>
              </a:tr>
              <a:tr h="115313"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02/10/2025</a:t>
                      </a:r>
                    </a:p>
                  </a:txBody>
                  <a:tcPr marL="6044" marR="6044" marT="6044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James N Gooden (Registration, Mississippi State Conference)(Alumni)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PayPal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154.33 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26517136"/>
                  </a:ext>
                </a:extLst>
              </a:tr>
              <a:tr h="115313"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02/10/2025</a:t>
                      </a:r>
                    </a:p>
                  </a:txBody>
                  <a:tcPr marL="6044" marR="6044" marT="6044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Howard Hollins Sr (Registration, Mississippi State Conference)(Alumni)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PayPal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154.33 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30697078"/>
                  </a:ext>
                </a:extLst>
              </a:tr>
              <a:tr h="115313"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02/10/2025</a:t>
                      </a:r>
                    </a:p>
                  </a:txBody>
                  <a:tcPr marL="6044" marR="6044" marT="6044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Chalk Mitchell (Registration, Mississippi State Conference)(Life)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PayPal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128.69 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35742116"/>
                  </a:ext>
                </a:extLst>
              </a:tr>
              <a:tr h="115313"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02/10/2025</a:t>
                      </a:r>
                    </a:p>
                  </a:txBody>
                  <a:tcPr marL="6044" marR="6044" marT="6044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Nyaja Johnson (Registration, Mississippi State Conference)(Alumni)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PayPal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154.33 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19315990"/>
                  </a:ext>
                </a:extLst>
              </a:tr>
              <a:tr h="115313"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02/10/2025</a:t>
                      </a:r>
                    </a:p>
                  </a:txBody>
                  <a:tcPr marL="6044" marR="6044" marT="6044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Larry Sykes Jr. (Registration, Mississippi State Conference)(Alumni)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PayPal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154.33 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09189066"/>
                  </a:ext>
                </a:extLst>
              </a:tr>
              <a:tr h="115313"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02/11/2025</a:t>
                      </a:r>
                    </a:p>
                  </a:txBody>
                  <a:tcPr marL="6044" marR="6044" marT="6044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David Richmond Jr. (Registration, Mississippi State Conference)(Collegiate)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PayPal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128.69 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16072119"/>
                  </a:ext>
                </a:extLst>
              </a:tr>
              <a:tr h="115313"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02/11/2025</a:t>
                      </a:r>
                    </a:p>
                  </a:txBody>
                  <a:tcPr marL="6044" marR="6044" marT="6044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Elvin Crisp (Registration, Mississippi State Conference)(Alumni)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PayPal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154.33 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45000317"/>
                  </a:ext>
                </a:extLst>
              </a:tr>
              <a:tr h="115313"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02/13/2025</a:t>
                      </a:r>
                    </a:p>
                  </a:txBody>
                  <a:tcPr marL="6044" marR="6044" marT="6044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TJ Lewis (Registration, Mississippi State Conference)(Guest/Life)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PayPal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128.69 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03786146"/>
                  </a:ext>
                </a:extLst>
              </a:tr>
              <a:tr h="115313"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02/13/2025</a:t>
                      </a:r>
                    </a:p>
                  </a:txBody>
                  <a:tcPr marL="6044" marR="6044" marT="6044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Mark Young Sr. (Registration, Mississippi State Conference)(OSSR)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PayPal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128.69 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12575879"/>
                  </a:ext>
                </a:extLst>
              </a:tr>
              <a:tr h="115313"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02/13/2025</a:t>
                      </a:r>
                    </a:p>
                  </a:txBody>
                  <a:tcPr marL="6044" marR="6044" marT="6044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Mark Young Sr. (Johnny Harper)(Registration, Mississippi State Conference)(Alumni)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PayPal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154.33 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43918397"/>
                  </a:ext>
                </a:extLst>
              </a:tr>
              <a:tr h="115313"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02/13/2025</a:t>
                      </a:r>
                    </a:p>
                  </a:txBody>
                  <a:tcPr marL="6044" marR="6044" marT="6044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Christopher Yancy (Registration, Mississippi State Conference)(Alumni)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PayPal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154.33 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4756200"/>
                  </a:ext>
                </a:extLst>
              </a:tr>
              <a:tr h="115313"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02/14/2025</a:t>
                      </a:r>
                    </a:p>
                  </a:txBody>
                  <a:tcPr marL="6044" marR="6044" marT="6044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Kobe Myles (Registration, Mississippi State Conference)(Collegiate)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PayPal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128.69 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86753270"/>
                  </a:ext>
                </a:extLst>
              </a:tr>
              <a:tr h="115313"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02/14/2025</a:t>
                      </a:r>
                    </a:p>
                  </a:txBody>
                  <a:tcPr marL="6044" marR="6044" marT="6044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Torres Bell (Registration, Mississippi State Conference)(Alumni)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PayPal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154.33 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76356271"/>
                  </a:ext>
                </a:extLst>
              </a:tr>
              <a:tr h="115313"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02/15/2025</a:t>
                      </a:r>
                    </a:p>
                  </a:txBody>
                  <a:tcPr marL="6044" marR="6044" marT="6044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Thomas Haynes (Registration, Mississippi State Conference)(Alumni)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PayPal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154.33 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94269958"/>
                  </a:ext>
                </a:extLst>
              </a:tr>
              <a:tr h="115313"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02/15/2025</a:t>
                      </a:r>
                    </a:p>
                  </a:txBody>
                  <a:tcPr marL="6044" marR="6044" marT="6044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Phi Beta Sigma (Xi Beta Chapter)(5 members)(Registration, Mississippi State Conference)(Collegiate)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PayPal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605.82 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92862258"/>
                  </a:ext>
                </a:extLst>
              </a:tr>
              <a:tr h="115313"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02/15/2025</a:t>
                      </a:r>
                    </a:p>
                  </a:txBody>
                  <a:tcPr marL="6044" marR="6044" marT="6044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Kevin Brown (Registration, Mississippi State Conference)(Alumni)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PayPal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154.33 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88563301"/>
                  </a:ext>
                </a:extLst>
              </a:tr>
              <a:tr h="115313"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02/15/2025</a:t>
                      </a:r>
                    </a:p>
                  </a:txBody>
                  <a:tcPr marL="6044" marR="6044" marT="6044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Andre Deberry (Registration, Mississippi State Conference)(Alumni)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PayPal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154.33 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45157677"/>
                  </a:ext>
                </a:extLst>
              </a:tr>
              <a:tr h="115313"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02/16/2025</a:t>
                      </a:r>
                    </a:p>
                  </a:txBody>
                  <a:tcPr marL="6044" marR="6044" marT="6044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Eddie Payton (Registration, Mississippi State Conference)(Alumni)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PayPal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154.33 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053745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5590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6284765-17C8-BF27-1E2A-309AB459F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4772" y="-10061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Statement of Activities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Revenue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29966C9-423D-76C7-9C8E-0D4B8E45D3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4772" y="1607906"/>
            <a:ext cx="10515600" cy="4351338"/>
          </a:xfrm>
        </p:spPr>
        <p:txBody>
          <a:bodyPr/>
          <a:lstStyle/>
          <a:p>
            <a:pPr marL="457200" lvl="1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91306F4-8341-48AE-9EFC-A1BE7686A092}"/>
              </a:ext>
            </a:extLst>
          </p:cNvPr>
          <p:cNvSpPr txBox="1"/>
          <p:nvPr/>
        </p:nvSpPr>
        <p:spPr>
          <a:xfrm>
            <a:off x="4952361" y="5250094"/>
            <a:ext cx="53391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State Conference Registration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551984AC-F30F-41CA-8A4D-25A4D290E7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8598735"/>
              </p:ext>
            </p:extLst>
          </p:nvPr>
        </p:nvGraphicFramePr>
        <p:xfrm>
          <a:off x="1544758" y="1085374"/>
          <a:ext cx="10351407" cy="4164720"/>
        </p:xfrm>
        <a:graphic>
          <a:graphicData uri="http://schemas.openxmlformats.org/drawingml/2006/table">
            <a:tbl>
              <a:tblPr/>
              <a:tblGrid>
                <a:gridCol w="659792">
                  <a:extLst>
                    <a:ext uri="{9D8B030D-6E8A-4147-A177-3AD203B41FA5}">
                      <a16:colId xmlns:a16="http://schemas.microsoft.com/office/drawing/2014/main" xmlns="" val="3733117788"/>
                    </a:ext>
                  </a:extLst>
                </a:gridCol>
                <a:gridCol w="7213729">
                  <a:extLst>
                    <a:ext uri="{9D8B030D-6E8A-4147-A177-3AD203B41FA5}">
                      <a16:colId xmlns:a16="http://schemas.microsoft.com/office/drawing/2014/main" xmlns="" val="505125286"/>
                    </a:ext>
                  </a:extLst>
                </a:gridCol>
                <a:gridCol w="785886">
                  <a:extLst>
                    <a:ext uri="{9D8B030D-6E8A-4147-A177-3AD203B41FA5}">
                      <a16:colId xmlns:a16="http://schemas.microsoft.com/office/drawing/2014/main" xmlns="" val="3348800883"/>
                    </a:ext>
                  </a:extLst>
                </a:gridCol>
                <a:gridCol w="715508">
                  <a:extLst>
                    <a:ext uri="{9D8B030D-6E8A-4147-A177-3AD203B41FA5}">
                      <a16:colId xmlns:a16="http://schemas.microsoft.com/office/drawing/2014/main" xmlns="" val="2510002862"/>
                    </a:ext>
                  </a:extLst>
                </a:gridCol>
                <a:gridCol w="976492">
                  <a:extLst>
                    <a:ext uri="{9D8B030D-6E8A-4147-A177-3AD203B41FA5}">
                      <a16:colId xmlns:a16="http://schemas.microsoft.com/office/drawing/2014/main" xmlns="" val="3728539005"/>
                    </a:ext>
                  </a:extLst>
                </a:gridCol>
              </a:tblGrid>
              <a:tr h="1104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Date</a:t>
                      </a:r>
                    </a:p>
                  </a:txBody>
                  <a:tcPr marL="5880" marR="5880" marT="5880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Description</a:t>
                      </a:r>
                    </a:p>
                  </a:txBody>
                  <a:tcPr marL="5880" marR="5880" marT="588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Account</a:t>
                      </a:r>
                    </a:p>
                  </a:txBody>
                  <a:tcPr marL="5880" marR="5880" marT="588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Net </a:t>
                      </a:r>
                    </a:p>
                  </a:txBody>
                  <a:tcPr marL="5880" marR="5880" marT="588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Receipt No.</a:t>
                      </a:r>
                    </a:p>
                  </a:txBody>
                  <a:tcPr marL="5880" marR="5880" marT="588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8949004"/>
                  </a:ext>
                </a:extLst>
              </a:tr>
              <a:tr h="110467"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02/16/2025</a:t>
                      </a:r>
                    </a:p>
                  </a:txBody>
                  <a:tcPr marL="5880" marR="5880" marT="5880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Archie Ellis (Registration, Mississippi State Conference)(Alumni)</a:t>
                      </a:r>
                    </a:p>
                  </a:txBody>
                  <a:tcPr marL="5880" marR="5880" marT="588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PayPal</a:t>
                      </a:r>
                    </a:p>
                  </a:txBody>
                  <a:tcPr marL="5880" marR="5880" marT="588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154.33 </a:t>
                      </a:r>
                    </a:p>
                  </a:txBody>
                  <a:tcPr marL="5880" marR="5880" marT="588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880" marR="5880" marT="588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50638794"/>
                  </a:ext>
                </a:extLst>
              </a:tr>
              <a:tr h="110467"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02/16/2025</a:t>
                      </a:r>
                    </a:p>
                  </a:txBody>
                  <a:tcPr marL="5880" marR="5880" marT="5880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Eric Cook (Registration, Mississippi State Conference)(OSSR)</a:t>
                      </a:r>
                    </a:p>
                  </a:txBody>
                  <a:tcPr marL="5880" marR="5880" marT="588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PayPal</a:t>
                      </a:r>
                    </a:p>
                  </a:txBody>
                  <a:tcPr marL="5880" marR="5880" marT="588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128.69 </a:t>
                      </a:r>
                    </a:p>
                  </a:txBody>
                  <a:tcPr marL="5880" marR="5880" marT="588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880" marR="5880" marT="588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42460965"/>
                  </a:ext>
                </a:extLst>
              </a:tr>
              <a:tr h="110467"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02/17/2025</a:t>
                      </a:r>
                    </a:p>
                  </a:txBody>
                  <a:tcPr marL="5880" marR="5880" marT="5880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Jayden Robinson (Registration, Mississippi State Conference)(Collegiate)</a:t>
                      </a:r>
                    </a:p>
                  </a:txBody>
                  <a:tcPr marL="5880" marR="5880" marT="588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PayPal</a:t>
                      </a:r>
                    </a:p>
                  </a:txBody>
                  <a:tcPr marL="5880" marR="5880" marT="588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128.69 </a:t>
                      </a:r>
                    </a:p>
                  </a:txBody>
                  <a:tcPr marL="5880" marR="5880" marT="588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880" marR="5880" marT="588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30462054"/>
                  </a:ext>
                </a:extLst>
              </a:tr>
              <a:tr h="110467"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02/17/2025</a:t>
                      </a:r>
                    </a:p>
                  </a:txBody>
                  <a:tcPr marL="5880" marR="5880" marT="5880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Joseph Thomas (Registration, Mississippi State Conference)(Collegiate)</a:t>
                      </a:r>
                    </a:p>
                  </a:txBody>
                  <a:tcPr marL="5880" marR="5880" marT="588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PayPal</a:t>
                      </a:r>
                    </a:p>
                  </a:txBody>
                  <a:tcPr marL="5880" marR="5880" marT="588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128.69 </a:t>
                      </a:r>
                    </a:p>
                  </a:txBody>
                  <a:tcPr marL="5880" marR="5880" marT="588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880" marR="5880" marT="588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35994976"/>
                  </a:ext>
                </a:extLst>
              </a:tr>
              <a:tr h="110467"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02/17/2025</a:t>
                      </a:r>
                    </a:p>
                  </a:txBody>
                  <a:tcPr marL="5880" marR="5880" marT="5880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Jonathan McDonald (Registration, Mississippi State Conference)(Collegiate)</a:t>
                      </a:r>
                    </a:p>
                  </a:txBody>
                  <a:tcPr marL="5880" marR="5880" marT="588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PayPal</a:t>
                      </a:r>
                    </a:p>
                  </a:txBody>
                  <a:tcPr marL="5880" marR="5880" marT="588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128.69 </a:t>
                      </a:r>
                    </a:p>
                  </a:txBody>
                  <a:tcPr marL="5880" marR="5880" marT="588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880" marR="5880" marT="588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23550864"/>
                  </a:ext>
                </a:extLst>
              </a:tr>
              <a:tr h="110467"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02/17/2025</a:t>
                      </a:r>
                    </a:p>
                  </a:txBody>
                  <a:tcPr marL="5880" marR="5880" marT="5880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Jonathan McDonald (Registration, Mississippi State Conference)(Collegiate)</a:t>
                      </a:r>
                    </a:p>
                  </a:txBody>
                  <a:tcPr marL="5880" marR="5880" marT="588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PayPal</a:t>
                      </a:r>
                    </a:p>
                  </a:txBody>
                  <a:tcPr marL="5880" marR="5880" marT="588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128.69 </a:t>
                      </a:r>
                    </a:p>
                  </a:txBody>
                  <a:tcPr marL="5880" marR="5880" marT="588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880" marR="5880" marT="588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92445368"/>
                  </a:ext>
                </a:extLst>
              </a:tr>
              <a:tr h="110467"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02/17/2025</a:t>
                      </a:r>
                    </a:p>
                  </a:txBody>
                  <a:tcPr marL="5880" marR="5880" marT="5880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Joshua Thomas (Registration, Mississippi State Conference)(Collegiate)</a:t>
                      </a:r>
                    </a:p>
                  </a:txBody>
                  <a:tcPr marL="5880" marR="5880" marT="588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PayPal</a:t>
                      </a:r>
                    </a:p>
                  </a:txBody>
                  <a:tcPr marL="5880" marR="5880" marT="588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128.69 </a:t>
                      </a:r>
                    </a:p>
                  </a:txBody>
                  <a:tcPr marL="5880" marR="5880" marT="588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880" marR="5880" marT="588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54853206"/>
                  </a:ext>
                </a:extLst>
              </a:tr>
              <a:tr h="110467"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02/17/2025</a:t>
                      </a:r>
                    </a:p>
                  </a:txBody>
                  <a:tcPr marL="5880" marR="5880" marT="5880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Devean Bush (Registration, Mississippi State Conference)(Collegiate)</a:t>
                      </a:r>
                    </a:p>
                  </a:txBody>
                  <a:tcPr marL="5880" marR="5880" marT="588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PayPal</a:t>
                      </a:r>
                    </a:p>
                  </a:txBody>
                  <a:tcPr marL="5880" marR="5880" marT="588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128.69 </a:t>
                      </a:r>
                    </a:p>
                  </a:txBody>
                  <a:tcPr marL="5880" marR="5880" marT="588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880" marR="5880" marT="588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16950812"/>
                  </a:ext>
                </a:extLst>
              </a:tr>
              <a:tr h="110467"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02/17/2025</a:t>
                      </a:r>
                    </a:p>
                  </a:txBody>
                  <a:tcPr marL="5880" marR="5880" marT="5880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Nashon Stanley (Registration, Mississippi State Conference)(Collegiate)</a:t>
                      </a:r>
                    </a:p>
                  </a:txBody>
                  <a:tcPr marL="5880" marR="5880" marT="588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PayPal</a:t>
                      </a:r>
                    </a:p>
                  </a:txBody>
                  <a:tcPr marL="5880" marR="5880" marT="588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128.69 </a:t>
                      </a:r>
                    </a:p>
                  </a:txBody>
                  <a:tcPr marL="5880" marR="5880" marT="588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880" marR="5880" marT="588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33883832"/>
                  </a:ext>
                </a:extLst>
              </a:tr>
              <a:tr h="110467"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02/17/2025</a:t>
                      </a:r>
                    </a:p>
                  </a:txBody>
                  <a:tcPr marL="5880" marR="5880" marT="5880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Phillon Johnson (Registration, Mississippi State Conference)(Collegiate)</a:t>
                      </a:r>
                    </a:p>
                  </a:txBody>
                  <a:tcPr marL="5880" marR="5880" marT="588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PayPal</a:t>
                      </a:r>
                    </a:p>
                  </a:txBody>
                  <a:tcPr marL="5880" marR="5880" marT="588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128.69 </a:t>
                      </a:r>
                    </a:p>
                  </a:txBody>
                  <a:tcPr marL="5880" marR="5880" marT="588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880" marR="5880" marT="588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69087108"/>
                  </a:ext>
                </a:extLst>
              </a:tr>
              <a:tr h="110467"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02/17/2025</a:t>
                      </a:r>
                    </a:p>
                  </a:txBody>
                  <a:tcPr marL="5880" marR="5880" marT="5880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Nathan Gardner (Registration, Mississippi State Conference)(Collegiate)</a:t>
                      </a:r>
                    </a:p>
                  </a:txBody>
                  <a:tcPr marL="5880" marR="5880" marT="588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PayPal</a:t>
                      </a:r>
                    </a:p>
                  </a:txBody>
                  <a:tcPr marL="5880" marR="5880" marT="588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128.69 </a:t>
                      </a:r>
                    </a:p>
                  </a:txBody>
                  <a:tcPr marL="5880" marR="5880" marT="588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880" marR="5880" marT="588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7468525"/>
                  </a:ext>
                </a:extLst>
              </a:tr>
              <a:tr h="110467"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02/17/2025</a:t>
                      </a:r>
                    </a:p>
                  </a:txBody>
                  <a:tcPr marL="5880" marR="5880" marT="5880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Spencer Davis (Registration, Mississippi State Conference)(Collegiate)</a:t>
                      </a:r>
                    </a:p>
                  </a:txBody>
                  <a:tcPr marL="5880" marR="5880" marT="588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PayPal</a:t>
                      </a:r>
                    </a:p>
                  </a:txBody>
                  <a:tcPr marL="5880" marR="5880" marT="588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128.69 </a:t>
                      </a:r>
                    </a:p>
                  </a:txBody>
                  <a:tcPr marL="5880" marR="5880" marT="588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880" marR="5880" marT="588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00713373"/>
                  </a:ext>
                </a:extLst>
              </a:tr>
              <a:tr h="110467"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02/24/2025</a:t>
                      </a:r>
                    </a:p>
                  </a:txBody>
                  <a:tcPr marL="5880" marR="5880" marT="5880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Rumeal Bell (Registration, Mississippi State Conference)(Alumni)</a:t>
                      </a:r>
                    </a:p>
                  </a:txBody>
                  <a:tcPr marL="5880" marR="5880" marT="588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PayPal</a:t>
                      </a:r>
                    </a:p>
                  </a:txBody>
                  <a:tcPr marL="5880" marR="5880" marT="588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154.33 </a:t>
                      </a:r>
                    </a:p>
                  </a:txBody>
                  <a:tcPr marL="5880" marR="5880" marT="588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880" marR="5880" marT="588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22655439"/>
                  </a:ext>
                </a:extLst>
              </a:tr>
              <a:tr h="110467"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02/26/2025</a:t>
                      </a:r>
                    </a:p>
                  </a:txBody>
                  <a:tcPr marL="5880" marR="5880" marT="5880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Lawrence Crockett (A La Carte, Mississippi State Conference)(Luncheon)</a:t>
                      </a:r>
                    </a:p>
                  </a:txBody>
                  <a:tcPr marL="5880" marR="5880" marT="588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PayPal</a:t>
                      </a:r>
                    </a:p>
                  </a:txBody>
                  <a:tcPr marL="5880" marR="5880" marT="588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50.00 </a:t>
                      </a:r>
                    </a:p>
                  </a:txBody>
                  <a:tcPr marL="5880" marR="5880" marT="588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880" marR="5880" marT="588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31163434"/>
                  </a:ext>
                </a:extLst>
              </a:tr>
              <a:tr h="110467"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02/28/2025</a:t>
                      </a:r>
                    </a:p>
                  </a:txBody>
                  <a:tcPr marL="5880" marR="5880" marT="5880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Jesse Tatum  (Registration, Mississippi State Conference)(Alumni)(cash)</a:t>
                      </a:r>
                    </a:p>
                  </a:txBody>
                  <a:tcPr marL="5880" marR="5880" marT="588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Cash</a:t>
                      </a:r>
                    </a:p>
                  </a:txBody>
                  <a:tcPr marL="5880" marR="5880" marT="588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150.00 </a:t>
                      </a:r>
                    </a:p>
                  </a:txBody>
                  <a:tcPr marL="5880" marR="5880" marT="588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518603</a:t>
                      </a:r>
                    </a:p>
                  </a:txBody>
                  <a:tcPr marL="5880" marR="5880" marT="588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91815334"/>
                  </a:ext>
                </a:extLst>
              </a:tr>
              <a:tr h="110467"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02/28/2025</a:t>
                      </a:r>
                    </a:p>
                  </a:txBody>
                  <a:tcPr marL="5880" marR="5880" marT="5880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Lawrence Crockett (Registration, Mississippi State Conference)(Alumni)(purchased Luncheon ticket in error)</a:t>
                      </a:r>
                    </a:p>
                  </a:txBody>
                  <a:tcPr marL="5880" marR="5880" marT="588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Cash</a:t>
                      </a:r>
                    </a:p>
                  </a:txBody>
                  <a:tcPr marL="5880" marR="5880" marT="588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100.00 </a:t>
                      </a:r>
                    </a:p>
                  </a:txBody>
                  <a:tcPr marL="5880" marR="5880" marT="588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518605</a:t>
                      </a:r>
                    </a:p>
                  </a:txBody>
                  <a:tcPr marL="5880" marR="5880" marT="588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52908796"/>
                  </a:ext>
                </a:extLst>
              </a:tr>
              <a:tr h="110467"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11/12/2025</a:t>
                      </a:r>
                    </a:p>
                  </a:txBody>
                  <a:tcPr marL="5880" marR="5880" marT="5880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Wix.com Payout (Jeremiah Blackwell)(Alumni Registration, Mississippi State Conference)</a:t>
                      </a:r>
                    </a:p>
                  </a:txBody>
                  <a:tcPr marL="5880" marR="5880" marT="588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Bank</a:t>
                      </a:r>
                    </a:p>
                  </a:txBody>
                  <a:tcPr marL="5880" marR="5880" marT="588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225.05 </a:t>
                      </a:r>
                    </a:p>
                  </a:txBody>
                  <a:tcPr marL="5880" marR="5880" marT="588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880" marR="5880" marT="588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93818416"/>
                  </a:ext>
                </a:extLst>
              </a:tr>
              <a:tr h="110467"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11/12/2025</a:t>
                      </a:r>
                    </a:p>
                  </a:txBody>
                  <a:tcPr marL="5880" marR="5880" marT="5880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Wix.com Payout (Lorenzo Grimes)(Alumni Registration, Mississippi State Conference)</a:t>
                      </a:r>
                    </a:p>
                  </a:txBody>
                  <a:tcPr marL="5880" marR="5880" marT="588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Bank</a:t>
                      </a:r>
                    </a:p>
                  </a:txBody>
                  <a:tcPr marL="5880" marR="5880" marT="588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225.05 </a:t>
                      </a:r>
                    </a:p>
                  </a:txBody>
                  <a:tcPr marL="5880" marR="5880" marT="588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880" marR="5880" marT="588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78376128"/>
                  </a:ext>
                </a:extLst>
              </a:tr>
              <a:tr h="110467"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11/13/2025</a:t>
                      </a:r>
                    </a:p>
                  </a:txBody>
                  <a:tcPr marL="5880" marR="5880" marT="5880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Wix.com Payout (Marshall Powe)(Alumni Registration, Mississippi State Conference)</a:t>
                      </a:r>
                    </a:p>
                  </a:txBody>
                  <a:tcPr marL="5880" marR="5880" marT="588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Bank</a:t>
                      </a:r>
                    </a:p>
                  </a:txBody>
                  <a:tcPr marL="5880" marR="5880" marT="588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225.05 </a:t>
                      </a:r>
                    </a:p>
                  </a:txBody>
                  <a:tcPr marL="5880" marR="5880" marT="588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880" marR="5880" marT="588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08606727"/>
                  </a:ext>
                </a:extLst>
              </a:tr>
              <a:tr h="110467"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11/14/2025</a:t>
                      </a:r>
                    </a:p>
                  </a:txBody>
                  <a:tcPr marL="5880" marR="5880" marT="5880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Wix.com Payout (2 Alumni Members)(Alumni Registration, Mississippi State Conference)</a:t>
                      </a:r>
                    </a:p>
                  </a:txBody>
                  <a:tcPr marL="5880" marR="5880" marT="588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Bank</a:t>
                      </a:r>
                    </a:p>
                  </a:txBody>
                  <a:tcPr marL="5880" marR="5880" marT="588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450.10 </a:t>
                      </a:r>
                    </a:p>
                  </a:txBody>
                  <a:tcPr marL="5880" marR="5880" marT="588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880" marR="5880" marT="588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14655776"/>
                  </a:ext>
                </a:extLst>
              </a:tr>
              <a:tr h="110467"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11/18/2025</a:t>
                      </a:r>
                    </a:p>
                  </a:txBody>
                  <a:tcPr marL="5880" marR="5880" marT="5880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Wix.com Payout (Ken Yon Greer Sr.)(Alumni Registration, Mississippi State Conference)</a:t>
                      </a:r>
                    </a:p>
                  </a:txBody>
                  <a:tcPr marL="5880" marR="5880" marT="588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Bank</a:t>
                      </a:r>
                    </a:p>
                  </a:txBody>
                  <a:tcPr marL="5880" marR="5880" marT="588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225.05 </a:t>
                      </a:r>
                    </a:p>
                  </a:txBody>
                  <a:tcPr marL="5880" marR="5880" marT="588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880" marR="5880" marT="588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50276422"/>
                  </a:ext>
                </a:extLst>
              </a:tr>
              <a:tr h="110467"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11/19/2025</a:t>
                      </a:r>
                    </a:p>
                  </a:txBody>
                  <a:tcPr marL="5880" marR="5880" marT="5880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Wix.com Payout (3 Alumni Members)(Alumni Registration, Mississippi State Conference)</a:t>
                      </a:r>
                    </a:p>
                  </a:txBody>
                  <a:tcPr marL="5880" marR="5880" marT="588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Bank</a:t>
                      </a:r>
                    </a:p>
                  </a:txBody>
                  <a:tcPr marL="5880" marR="5880" marT="588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675.15 </a:t>
                      </a:r>
                    </a:p>
                  </a:txBody>
                  <a:tcPr marL="5880" marR="5880" marT="588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880" marR="5880" marT="588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76759667"/>
                  </a:ext>
                </a:extLst>
              </a:tr>
              <a:tr h="110467"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11/20/2025</a:t>
                      </a:r>
                    </a:p>
                  </a:txBody>
                  <a:tcPr marL="5880" marR="5880" marT="5880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Wix.com Payout (Darren Hillie)(Alumni Registration, Mississippi State Conference)</a:t>
                      </a:r>
                    </a:p>
                  </a:txBody>
                  <a:tcPr marL="5880" marR="5880" marT="588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Bank</a:t>
                      </a:r>
                    </a:p>
                  </a:txBody>
                  <a:tcPr marL="5880" marR="5880" marT="588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223.19 </a:t>
                      </a:r>
                    </a:p>
                  </a:txBody>
                  <a:tcPr marL="5880" marR="5880" marT="588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880" marR="5880" marT="588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34551042"/>
                  </a:ext>
                </a:extLst>
              </a:tr>
              <a:tr h="110467"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11/21/2025</a:t>
                      </a:r>
                    </a:p>
                  </a:txBody>
                  <a:tcPr marL="5880" marR="5880" marT="5880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Wix.com Payout (Robert Kincaid)(Alumni Registration, Mississippi State Conference)</a:t>
                      </a:r>
                    </a:p>
                  </a:txBody>
                  <a:tcPr marL="5880" marR="5880" marT="588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Bank</a:t>
                      </a:r>
                    </a:p>
                  </a:txBody>
                  <a:tcPr marL="5880" marR="5880" marT="588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225.05 </a:t>
                      </a:r>
                    </a:p>
                  </a:txBody>
                  <a:tcPr marL="5880" marR="5880" marT="588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880" marR="5880" marT="588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05786263"/>
                  </a:ext>
                </a:extLst>
              </a:tr>
              <a:tr h="110467"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11/25/2025</a:t>
                      </a:r>
                    </a:p>
                  </a:txBody>
                  <a:tcPr marL="5880" marR="5880" marT="5880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Wix.com Payout (4 Alumni Members)(Alumni Registration, Mississippi State Conference)</a:t>
                      </a:r>
                    </a:p>
                  </a:txBody>
                  <a:tcPr marL="5880" marR="5880" marT="588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Bank</a:t>
                      </a:r>
                    </a:p>
                  </a:txBody>
                  <a:tcPr marL="5880" marR="5880" marT="588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900.20 </a:t>
                      </a:r>
                    </a:p>
                  </a:txBody>
                  <a:tcPr marL="5880" marR="5880" marT="588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880" marR="5880" marT="588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55961451"/>
                  </a:ext>
                </a:extLst>
              </a:tr>
              <a:tr h="110467"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11/26/2025</a:t>
                      </a:r>
                    </a:p>
                  </a:txBody>
                  <a:tcPr marL="5880" marR="5880" marT="5880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Wix.com Payout (3 Alumni Members)(Alumni Registration, Mississippi State Conference)</a:t>
                      </a:r>
                    </a:p>
                  </a:txBody>
                  <a:tcPr marL="5880" marR="5880" marT="588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Bank</a:t>
                      </a:r>
                    </a:p>
                  </a:txBody>
                  <a:tcPr marL="5880" marR="5880" marT="588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675.15 </a:t>
                      </a:r>
                    </a:p>
                  </a:txBody>
                  <a:tcPr marL="5880" marR="5880" marT="588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880" marR="5880" marT="588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30912182"/>
                  </a:ext>
                </a:extLst>
              </a:tr>
              <a:tr h="110467"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12/05/2025</a:t>
                      </a:r>
                    </a:p>
                  </a:txBody>
                  <a:tcPr marL="5880" marR="5880" marT="5880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Wix.com Payout (Curtis Alexander)(Alumni Registration, Mississippi State Conference)</a:t>
                      </a:r>
                    </a:p>
                  </a:txBody>
                  <a:tcPr marL="5880" marR="5880" marT="588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Bank</a:t>
                      </a:r>
                    </a:p>
                  </a:txBody>
                  <a:tcPr marL="5880" marR="5880" marT="588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223.19 </a:t>
                      </a:r>
                    </a:p>
                  </a:txBody>
                  <a:tcPr marL="5880" marR="5880" marT="588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880" marR="5880" marT="588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31327867"/>
                  </a:ext>
                </a:extLst>
              </a:tr>
              <a:tr h="110467"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12/08/2025</a:t>
                      </a:r>
                    </a:p>
                  </a:txBody>
                  <a:tcPr marL="5880" marR="5880" marT="5880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Wix.com Payout (1 Alumni Member, 1 Collegiate Member)(Registration, Mississippi State Conference)</a:t>
                      </a:r>
                    </a:p>
                  </a:txBody>
                  <a:tcPr marL="5880" marR="5880" marT="588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Bank</a:t>
                      </a:r>
                    </a:p>
                  </a:txBody>
                  <a:tcPr marL="5880" marR="5880" marT="588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350.05 </a:t>
                      </a:r>
                    </a:p>
                  </a:txBody>
                  <a:tcPr marL="5880" marR="5880" marT="588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880" marR="5880" marT="588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70260213"/>
                  </a:ext>
                </a:extLst>
              </a:tr>
              <a:tr h="110467"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12/09/2025</a:t>
                      </a:r>
                    </a:p>
                  </a:txBody>
                  <a:tcPr marL="5880" marR="5880" marT="5880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Wix.com Payout (E W Magee)(Alumni Registration, Mississippi State Conference)</a:t>
                      </a:r>
                    </a:p>
                  </a:txBody>
                  <a:tcPr marL="5880" marR="5880" marT="588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Bank</a:t>
                      </a:r>
                    </a:p>
                  </a:txBody>
                  <a:tcPr marL="5880" marR="5880" marT="588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225.05 </a:t>
                      </a:r>
                    </a:p>
                  </a:txBody>
                  <a:tcPr marL="5880" marR="5880" marT="588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880" marR="5880" marT="588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80194976"/>
                  </a:ext>
                </a:extLst>
              </a:tr>
              <a:tr h="110467"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12/10/2025</a:t>
                      </a:r>
                    </a:p>
                  </a:txBody>
                  <a:tcPr marL="5880" marR="5880" marT="5880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Wix.com Payout (Roderick Thurman)(Alumni Registration, Mississippi State Conference)</a:t>
                      </a:r>
                    </a:p>
                  </a:txBody>
                  <a:tcPr marL="5880" marR="5880" marT="588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Bank</a:t>
                      </a:r>
                    </a:p>
                  </a:txBody>
                  <a:tcPr marL="5880" marR="5880" marT="588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225.05 </a:t>
                      </a:r>
                    </a:p>
                  </a:txBody>
                  <a:tcPr marL="5880" marR="5880" marT="588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880" marR="5880" marT="588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37411537"/>
                  </a:ext>
                </a:extLst>
              </a:tr>
              <a:tr h="110467"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12/12/2025</a:t>
                      </a:r>
                    </a:p>
                  </a:txBody>
                  <a:tcPr marL="5880" marR="5880" marT="5880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Wix.com Payout (Henry Stewart)(Alumni Registration, Mississippi State Conference)</a:t>
                      </a:r>
                    </a:p>
                  </a:txBody>
                  <a:tcPr marL="5880" marR="5880" marT="588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Bank</a:t>
                      </a:r>
                    </a:p>
                  </a:txBody>
                  <a:tcPr marL="5880" marR="5880" marT="588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225.05 </a:t>
                      </a:r>
                    </a:p>
                  </a:txBody>
                  <a:tcPr marL="5880" marR="5880" marT="588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880" marR="5880" marT="588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93086540"/>
                  </a:ext>
                </a:extLst>
              </a:tr>
              <a:tr h="110467"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12/17/2025</a:t>
                      </a:r>
                    </a:p>
                  </a:txBody>
                  <a:tcPr marL="5880" marR="5880" marT="5880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Wix.com Payout (4 Alumni Members, 4 Collegiate Members)(Registration, Mississippi State Conference)</a:t>
                      </a:r>
                    </a:p>
                  </a:txBody>
                  <a:tcPr marL="5880" marR="5880" marT="588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Bank</a:t>
                      </a:r>
                    </a:p>
                  </a:txBody>
                  <a:tcPr marL="5880" marR="5880" marT="588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1,299.18 </a:t>
                      </a:r>
                    </a:p>
                  </a:txBody>
                  <a:tcPr marL="5880" marR="5880" marT="588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880" marR="5880" marT="588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45644883"/>
                  </a:ext>
                </a:extLst>
              </a:tr>
              <a:tr h="110467"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12/18/2025</a:t>
                      </a:r>
                    </a:p>
                  </a:txBody>
                  <a:tcPr marL="5880" marR="5880" marT="5880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Wix.com Payout (Otis Gowdy)(Alumni Registration, Mississippi State Conference)</a:t>
                      </a:r>
                    </a:p>
                  </a:txBody>
                  <a:tcPr marL="5880" marR="5880" marT="588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Bank</a:t>
                      </a:r>
                    </a:p>
                  </a:txBody>
                  <a:tcPr marL="5880" marR="5880" marT="588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225.05 </a:t>
                      </a:r>
                    </a:p>
                  </a:txBody>
                  <a:tcPr marL="5880" marR="5880" marT="588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880" marR="5880" marT="588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11069368"/>
                  </a:ext>
                </a:extLst>
              </a:tr>
              <a:tr h="110467"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12/19/2025</a:t>
                      </a:r>
                    </a:p>
                  </a:txBody>
                  <a:tcPr marL="5880" marR="5880" marT="5880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Wix.com Payout (2 Alumni Members)(Alumni Registration, Mississippi State Conference)</a:t>
                      </a:r>
                    </a:p>
                  </a:txBody>
                  <a:tcPr marL="5880" marR="5880" marT="588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Bank</a:t>
                      </a:r>
                    </a:p>
                  </a:txBody>
                  <a:tcPr marL="5880" marR="5880" marT="588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450.10 </a:t>
                      </a:r>
                    </a:p>
                  </a:txBody>
                  <a:tcPr marL="5880" marR="5880" marT="588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880" marR="5880" marT="588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57255662"/>
                  </a:ext>
                </a:extLst>
              </a:tr>
              <a:tr h="110467"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12/26/2025</a:t>
                      </a:r>
                    </a:p>
                  </a:txBody>
                  <a:tcPr marL="5880" marR="5880" marT="5880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Wix.com Payout (Kurt Higgins)(Alumni Registration, Mississippi State Conference)</a:t>
                      </a:r>
                    </a:p>
                  </a:txBody>
                  <a:tcPr marL="5880" marR="5880" marT="588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Bank</a:t>
                      </a:r>
                    </a:p>
                  </a:txBody>
                  <a:tcPr marL="5880" marR="5880" marT="588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225.05 </a:t>
                      </a:r>
                    </a:p>
                  </a:txBody>
                  <a:tcPr marL="5880" marR="5880" marT="588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880" marR="5880" marT="588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86497921"/>
                  </a:ext>
                </a:extLst>
              </a:tr>
              <a:tr h="110467"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12/30/2025</a:t>
                      </a:r>
                    </a:p>
                  </a:txBody>
                  <a:tcPr marL="5880" marR="5880" marT="5880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Wix.com Payout (Silvanus Johnson)(Alumni Registration, Mississippi State Conference)</a:t>
                      </a:r>
                    </a:p>
                  </a:txBody>
                  <a:tcPr marL="5880" marR="5880" marT="588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Bank</a:t>
                      </a:r>
                    </a:p>
                  </a:txBody>
                  <a:tcPr marL="5880" marR="5880" marT="588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225.05 </a:t>
                      </a:r>
                    </a:p>
                  </a:txBody>
                  <a:tcPr marL="5880" marR="5880" marT="588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880" marR="5880" marT="588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76117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7082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6284765-17C8-BF27-1E2A-309AB459F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4772" y="-10061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Statement of Activities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Revenue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29966C9-423D-76C7-9C8E-0D4B8E45D3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4772" y="1607906"/>
            <a:ext cx="10515600" cy="4351338"/>
          </a:xfrm>
        </p:spPr>
        <p:txBody>
          <a:bodyPr/>
          <a:lstStyle/>
          <a:p>
            <a:pPr marL="457200" lvl="1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91306F4-8341-48AE-9EFC-A1BE7686A092}"/>
              </a:ext>
            </a:extLst>
          </p:cNvPr>
          <p:cNvSpPr txBox="1"/>
          <p:nvPr/>
        </p:nvSpPr>
        <p:spPr>
          <a:xfrm>
            <a:off x="4760259" y="5219976"/>
            <a:ext cx="42403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State Conference A La Carte Tickets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3A0DA10C-BE0C-411E-BEB5-6C873EE516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80793"/>
              </p:ext>
            </p:extLst>
          </p:nvPr>
        </p:nvGraphicFramePr>
        <p:xfrm>
          <a:off x="1517924" y="1120586"/>
          <a:ext cx="10360312" cy="4099380"/>
        </p:xfrm>
        <a:graphic>
          <a:graphicData uri="http://schemas.openxmlformats.org/drawingml/2006/table">
            <a:tbl>
              <a:tblPr/>
              <a:tblGrid>
                <a:gridCol w="660360">
                  <a:extLst>
                    <a:ext uri="{9D8B030D-6E8A-4147-A177-3AD203B41FA5}">
                      <a16:colId xmlns:a16="http://schemas.microsoft.com/office/drawing/2014/main" xmlns="" val="1831562950"/>
                    </a:ext>
                  </a:extLst>
                </a:gridCol>
                <a:gridCol w="7219935">
                  <a:extLst>
                    <a:ext uri="{9D8B030D-6E8A-4147-A177-3AD203B41FA5}">
                      <a16:colId xmlns:a16="http://schemas.microsoft.com/office/drawing/2014/main" xmlns="" val="347261336"/>
                    </a:ext>
                  </a:extLst>
                </a:gridCol>
                <a:gridCol w="786562">
                  <a:extLst>
                    <a:ext uri="{9D8B030D-6E8A-4147-A177-3AD203B41FA5}">
                      <a16:colId xmlns:a16="http://schemas.microsoft.com/office/drawing/2014/main" xmlns="" val="3845443578"/>
                    </a:ext>
                  </a:extLst>
                </a:gridCol>
                <a:gridCol w="716123">
                  <a:extLst>
                    <a:ext uri="{9D8B030D-6E8A-4147-A177-3AD203B41FA5}">
                      <a16:colId xmlns:a16="http://schemas.microsoft.com/office/drawing/2014/main" xmlns="" val="4078984406"/>
                    </a:ext>
                  </a:extLst>
                </a:gridCol>
                <a:gridCol w="977332">
                  <a:extLst>
                    <a:ext uri="{9D8B030D-6E8A-4147-A177-3AD203B41FA5}">
                      <a16:colId xmlns:a16="http://schemas.microsoft.com/office/drawing/2014/main" xmlns="" val="4158698358"/>
                    </a:ext>
                  </a:extLst>
                </a:gridCol>
              </a:tblGrid>
              <a:tr h="1366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Date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Description</a:t>
                      </a:r>
                    </a:p>
                  </a:txBody>
                  <a:tcPr marL="7252" marR="7252" marT="7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Account</a:t>
                      </a:r>
                    </a:p>
                  </a:txBody>
                  <a:tcPr marL="7252" marR="7252" marT="7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Net </a:t>
                      </a:r>
                    </a:p>
                  </a:txBody>
                  <a:tcPr marL="7252" marR="7252" marT="7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Receipt No.</a:t>
                      </a:r>
                    </a:p>
                  </a:txBody>
                  <a:tcPr marL="7252" marR="7252" marT="7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01931336"/>
                  </a:ext>
                </a:extLst>
              </a:tr>
              <a:tr h="136646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01/22/2025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Timothy Shropshire (A La Carte, Mississippi State Conference)(Luncheon)</a:t>
                      </a:r>
                    </a:p>
                  </a:txBody>
                  <a:tcPr marL="7252" marR="7252" marT="7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PayPal</a:t>
                      </a:r>
                    </a:p>
                  </a:txBody>
                  <a:tcPr marL="7252" marR="7252" marT="7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50.00 </a:t>
                      </a:r>
                    </a:p>
                  </a:txBody>
                  <a:tcPr marL="7252" marR="7252" marT="7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52" marR="7252" marT="7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27230699"/>
                  </a:ext>
                </a:extLst>
              </a:tr>
              <a:tr h="136646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02/02/2025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Caneisha Warren (A La Carte, Mississippi State Conference)(StepShow/Pageant)</a:t>
                      </a:r>
                    </a:p>
                  </a:txBody>
                  <a:tcPr marL="7252" marR="7252" marT="7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PayPal</a:t>
                      </a:r>
                    </a:p>
                  </a:txBody>
                  <a:tcPr marL="7252" marR="7252" marT="7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10.00 </a:t>
                      </a:r>
                    </a:p>
                  </a:txBody>
                  <a:tcPr marL="7252" marR="7252" marT="7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52" marR="7252" marT="7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66435319"/>
                  </a:ext>
                </a:extLst>
              </a:tr>
              <a:tr h="136646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02/05/2025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Robert Kincaid (A La Carte, Mississippi State Conference)(Luncheon)</a:t>
                      </a:r>
                    </a:p>
                  </a:txBody>
                  <a:tcPr marL="7252" marR="7252" marT="7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PayPal</a:t>
                      </a:r>
                    </a:p>
                  </a:txBody>
                  <a:tcPr marL="7252" marR="7252" marT="7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50.00 </a:t>
                      </a:r>
                    </a:p>
                  </a:txBody>
                  <a:tcPr marL="7252" marR="7252" marT="7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52" marR="7252" marT="7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32374893"/>
                  </a:ext>
                </a:extLst>
              </a:tr>
              <a:tr h="136646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02/05/2025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Robert Kincaid (A La Carte, Mississippi State Conference)(StepShow/Pageant)</a:t>
                      </a:r>
                    </a:p>
                  </a:txBody>
                  <a:tcPr marL="7252" marR="7252" marT="7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PayPal</a:t>
                      </a:r>
                    </a:p>
                  </a:txBody>
                  <a:tcPr marL="7252" marR="7252" marT="7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10.00 </a:t>
                      </a:r>
                    </a:p>
                  </a:txBody>
                  <a:tcPr marL="7252" marR="7252" marT="7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52" marR="7252" marT="7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34244988"/>
                  </a:ext>
                </a:extLst>
              </a:tr>
              <a:tr h="136646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02/05/2025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Robert Kincaid (A La Carte, Mississippi State Conference)(StepShow/Pageant)</a:t>
                      </a:r>
                    </a:p>
                  </a:txBody>
                  <a:tcPr marL="7252" marR="7252" marT="7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PayPal</a:t>
                      </a:r>
                    </a:p>
                  </a:txBody>
                  <a:tcPr marL="7252" marR="7252" marT="7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10.00 </a:t>
                      </a:r>
                    </a:p>
                  </a:txBody>
                  <a:tcPr marL="7252" marR="7252" marT="7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52" marR="7252" marT="7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23453244"/>
                  </a:ext>
                </a:extLst>
              </a:tr>
              <a:tr h="136646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02/06/2025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Paul Ford (A La Carte, Mississippi State Conference)(StepShow/Pageant)</a:t>
                      </a:r>
                    </a:p>
                  </a:txBody>
                  <a:tcPr marL="7252" marR="7252" marT="7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PayPal</a:t>
                      </a:r>
                    </a:p>
                  </a:txBody>
                  <a:tcPr marL="7252" marR="7252" marT="7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10.00 </a:t>
                      </a:r>
                    </a:p>
                  </a:txBody>
                  <a:tcPr marL="7252" marR="7252" marT="7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52" marR="7252" marT="7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20895151"/>
                  </a:ext>
                </a:extLst>
              </a:tr>
              <a:tr h="136646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02/06/2025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Henry Stewart (A La Carte, Mississippi State Conference)(StepShow/Pageant)</a:t>
                      </a:r>
                    </a:p>
                  </a:txBody>
                  <a:tcPr marL="7252" marR="7252" marT="7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PayPal</a:t>
                      </a:r>
                    </a:p>
                  </a:txBody>
                  <a:tcPr marL="7252" marR="7252" marT="7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20.49 </a:t>
                      </a:r>
                    </a:p>
                  </a:txBody>
                  <a:tcPr marL="7252" marR="7252" marT="7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52" marR="7252" marT="7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47736725"/>
                  </a:ext>
                </a:extLst>
              </a:tr>
              <a:tr h="136646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02/06/2025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Shermaine Sullivan (A La Carte, Mississippi State Conference)(StepShow/Pageant)</a:t>
                      </a:r>
                    </a:p>
                  </a:txBody>
                  <a:tcPr marL="7252" marR="7252" marT="7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PayPal</a:t>
                      </a:r>
                    </a:p>
                  </a:txBody>
                  <a:tcPr marL="7252" marR="7252" marT="7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20.49 </a:t>
                      </a:r>
                    </a:p>
                  </a:txBody>
                  <a:tcPr marL="7252" marR="7252" marT="7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52" marR="7252" marT="7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819970"/>
                  </a:ext>
                </a:extLst>
              </a:tr>
              <a:tr h="136646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02/06/2025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Arthur Maples (A La Carte, Mississippi State Conference)(Luncheon)</a:t>
                      </a:r>
                    </a:p>
                  </a:txBody>
                  <a:tcPr marL="7252" marR="7252" marT="7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PayPal</a:t>
                      </a:r>
                    </a:p>
                  </a:txBody>
                  <a:tcPr marL="7252" marR="7252" marT="7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50.00 </a:t>
                      </a:r>
                    </a:p>
                  </a:txBody>
                  <a:tcPr marL="7252" marR="7252" marT="7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52" marR="7252" marT="7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13656977"/>
                  </a:ext>
                </a:extLst>
              </a:tr>
              <a:tr h="136646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02/06/2025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Otis Gowdy, Sr. (A La Carte, Mississippi State Conference)(Luncheon)</a:t>
                      </a:r>
                    </a:p>
                  </a:txBody>
                  <a:tcPr marL="7252" marR="7252" marT="7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PayPal</a:t>
                      </a:r>
                    </a:p>
                  </a:txBody>
                  <a:tcPr marL="7252" marR="7252" marT="7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50.00 </a:t>
                      </a:r>
                    </a:p>
                  </a:txBody>
                  <a:tcPr marL="7252" marR="7252" marT="7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52" marR="7252" marT="7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27366363"/>
                  </a:ext>
                </a:extLst>
              </a:tr>
              <a:tr h="136646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02/08/2025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Robert Kincaid (A La Carte, Mississippi State Conference)(Luncheon)</a:t>
                      </a:r>
                    </a:p>
                  </a:txBody>
                  <a:tcPr marL="7252" marR="7252" marT="7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PayPal</a:t>
                      </a:r>
                    </a:p>
                  </a:txBody>
                  <a:tcPr marL="7252" marR="7252" marT="7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50.00 </a:t>
                      </a:r>
                    </a:p>
                  </a:txBody>
                  <a:tcPr marL="7252" marR="7252" marT="7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52" marR="7252" marT="7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01432321"/>
                  </a:ext>
                </a:extLst>
              </a:tr>
              <a:tr h="136646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02/08/2025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Otis Gowdy, Sr. (A La Carte, Mississippi State Conference)(Luncheon)</a:t>
                      </a:r>
                    </a:p>
                  </a:txBody>
                  <a:tcPr marL="7252" marR="7252" marT="7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PayPal</a:t>
                      </a:r>
                    </a:p>
                  </a:txBody>
                  <a:tcPr marL="7252" marR="7252" marT="7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50.00 </a:t>
                      </a:r>
                    </a:p>
                  </a:txBody>
                  <a:tcPr marL="7252" marR="7252" marT="7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52" marR="7252" marT="7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52019932"/>
                  </a:ext>
                </a:extLst>
              </a:tr>
              <a:tr h="136646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02/10/2025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Walker Law Office, PLLC  (Randolph Walker)(A La Carte, Mississippi State Conference)(Luncheon)</a:t>
                      </a:r>
                    </a:p>
                  </a:txBody>
                  <a:tcPr marL="7252" marR="7252" marT="7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PayPal</a:t>
                      </a:r>
                    </a:p>
                  </a:txBody>
                  <a:tcPr marL="7252" marR="7252" marT="7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50.00 </a:t>
                      </a:r>
                    </a:p>
                  </a:txBody>
                  <a:tcPr marL="7252" marR="7252" marT="7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52" marR="7252" marT="7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22744541"/>
                  </a:ext>
                </a:extLst>
              </a:tr>
              <a:tr h="136646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02/12/2025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Brandy Rucker (A La Carte, Mississippi State Conference)(StepShow/Pageant)</a:t>
                      </a:r>
                    </a:p>
                  </a:txBody>
                  <a:tcPr marL="7252" marR="7252" marT="7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PayPal</a:t>
                      </a:r>
                    </a:p>
                  </a:txBody>
                  <a:tcPr marL="7252" marR="7252" marT="7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10.00 </a:t>
                      </a:r>
                    </a:p>
                  </a:txBody>
                  <a:tcPr marL="7252" marR="7252" marT="7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52" marR="7252" marT="7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98979981"/>
                  </a:ext>
                </a:extLst>
              </a:tr>
              <a:tr h="136646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02/15/2025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Jeremiah Blackwell (A La Carte, Mississippi State Conference)(StepShow/Pageant)</a:t>
                      </a:r>
                    </a:p>
                  </a:txBody>
                  <a:tcPr marL="7252" marR="7252" marT="7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PayPal</a:t>
                      </a:r>
                    </a:p>
                  </a:txBody>
                  <a:tcPr marL="7252" marR="7252" marT="7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10.00 </a:t>
                      </a:r>
                    </a:p>
                  </a:txBody>
                  <a:tcPr marL="7252" marR="7252" marT="7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52" marR="7252" marT="7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75040235"/>
                  </a:ext>
                </a:extLst>
              </a:tr>
              <a:tr h="136646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02/15/2025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Alfonzo Haralson (A La Carte, Mississippi State Conference)(Luncheon)</a:t>
                      </a:r>
                    </a:p>
                  </a:txBody>
                  <a:tcPr marL="7252" marR="7252" marT="7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PayPal</a:t>
                      </a:r>
                    </a:p>
                  </a:txBody>
                  <a:tcPr marL="7252" marR="7252" marT="7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50.00 </a:t>
                      </a:r>
                    </a:p>
                  </a:txBody>
                  <a:tcPr marL="7252" marR="7252" marT="7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52" marR="7252" marT="7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14688276"/>
                  </a:ext>
                </a:extLst>
              </a:tr>
              <a:tr h="136646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02/15/2025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Daryl Greenwood (A La Carte, Mississippi State Conference)(StepShow/Pageant)</a:t>
                      </a:r>
                    </a:p>
                  </a:txBody>
                  <a:tcPr marL="7252" marR="7252" marT="7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PayPal</a:t>
                      </a:r>
                    </a:p>
                  </a:txBody>
                  <a:tcPr marL="7252" marR="7252" marT="7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20.49 </a:t>
                      </a:r>
                    </a:p>
                  </a:txBody>
                  <a:tcPr marL="7252" marR="7252" marT="7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52" marR="7252" marT="7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7249933"/>
                  </a:ext>
                </a:extLst>
              </a:tr>
              <a:tr h="136646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02/16/2025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David Williams (A La Carte, Mississippi State Conference)(Luncheon)</a:t>
                      </a:r>
                    </a:p>
                  </a:txBody>
                  <a:tcPr marL="7252" marR="7252" marT="7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PayPal</a:t>
                      </a:r>
                    </a:p>
                  </a:txBody>
                  <a:tcPr marL="7252" marR="7252" marT="7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50.00 </a:t>
                      </a:r>
                    </a:p>
                  </a:txBody>
                  <a:tcPr marL="7252" marR="7252" marT="7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52" marR="7252" marT="7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45906773"/>
                  </a:ext>
                </a:extLst>
              </a:tr>
              <a:tr h="136646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02/16/2025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Terry Randolph (A La Carte, Mississippi State Conference)(Luncheon)</a:t>
                      </a:r>
                    </a:p>
                  </a:txBody>
                  <a:tcPr marL="7252" marR="7252" marT="7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PayPal</a:t>
                      </a:r>
                    </a:p>
                  </a:txBody>
                  <a:tcPr marL="7252" marR="7252" marT="7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50.00 </a:t>
                      </a:r>
                    </a:p>
                  </a:txBody>
                  <a:tcPr marL="7252" marR="7252" marT="7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52" marR="7252" marT="7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16999686"/>
                  </a:ext>
                </a:extLst>
              </a:tr>
              <a:tr h="136646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02/17/2025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Dexter Thedford (A La Carte, Mississippi State Conference)(StepShow/Pageant)</a:t>
                      </a:r>
                    </a:p>
                  </a:txBody>
                  <a:tcPr marL="7252" marR="7252" marT="7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PayPal</a:t>
                      </a:r>
                    </a:p>
                  </a:txBody>
                  <a:tcPr marL="7252" marR="7252" marT="7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10.00 </a:t>
                      </a:r>
                    </a:p>
                  </a:txBody>
                  <a:tcPr marL="7252" marR="7252" marT="7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52" marR="7252" marT="7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74302596"/>
                  </a:ext>
                </a:extLst>
              </a:tr>
              <a:tr h="136646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02/18/2025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Charles Tillman (A La Carte, Mississippi State Conference)(Luncheon)</a:t>
                      </a:r>
                    </a:p>
                  </a:txBody>
                  <a:tcPr marL="7252" marR="7252" marT="7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PayPal</a:t>
                      </a:r>
                    </a:p>
                  </a:txBody>
                  <a:tcPr marL="7252" marR="7252" marT="7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50.00 </a:t>
                      </a:r>
                    </a:p>
                  </a:txBody>
                  <a:tcPr marL="7252" marR="7252" marT="7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52" marR="7252" marT="7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48213569"/>
                  </a:ext>
                </a:extLst>
              </a:tr>
              <a:tr h="136646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02/20/2025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Stacey Smith (Bruce Smith)(A La Carte, Mississippi State Conference)(StepShow/Pageant)</a:t>
                      </a:r>
                    </a:p>
                  </a:txBody>
                  <a:tcPr marL="7252" marR="7252" marT="7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PayPal</a:t>
                      </a:r>
                    </a:p>
                  </a:txBody>
                  <a:tcPr marL="7252" marR="7252" marT="7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10.00 </a:t>
                      </a:r>
                    </a:p>
                  </a:txBody>
                  <a:tcPr marL="7252" marR="7252" marT="7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52" marR="7252" marT="7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67227252"/>
                  </a:ext>
                </a:extLst>
              </a:tr>
              <a:tr h="136646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02/24/2025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James Martin (A La Carte, Mississippi State Conference)(StepShow/Pageant)</a:t>
                      </a:r>
                    </a:p>
                  </a:txBody>
                  <a:tcPr marL="7252" marR="7252" marT="7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PayPal</a:t>
                      </a:r>
                    </a:p>
                  </a:txBody>
                  <a:tcPr marL="7252" marR="7252" marT="7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10.00 </a:t>
                      </a:r>
                    </a:p>
                  </a:txBody>
                  <a:tcPr marL="7252" marR="7252" marT="7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52" marR="7252" marT="7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83773717"/>
                  </a:ext>
                </a:extLst>
              </a:tr>
              <a:tr h="136646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02/26/2025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Demetria Boykin (A La Carte, Mississippi State Conference)(Luncheon)</a:t>
                      </a:r>
                    </a:p>
                  </a:txBody>
                  <a:tcPr marL="7252" marR="7252" marT="7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PayPal</a:t>
                      </a:r>
                    </a:p>
                  </a:txBody>
                  <a:tcPr marL="7252" marR="7252" marT="7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100.50 </a:t>
                      </a:r>
                    </a:p>
                  </a:txBody>
                  <a:tcPr marL="7252" marR="7252" marT="7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52" marR="7252" marT="7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98160794"/>
                  </a:ext>
                </a:extLst>
              </a:tr>
              <a:tr h="136646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02/28/2025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Charles Gentry (A La Carte, Mississippi State Conference)(Luncheon)(cash)</a:t>
                      </a:r>
                    </a:p>
                  </a:txBody>
                  <a:tcPr marL="7252" marR="7252" marT="7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Cash</a:t>
                      </a:r>
                    </a:p>
                  </a:txBody>
                  <a:tcPr marL="7252" marR="7252" marT="7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50.00 </a:t>
                      </a:r>
                    </a:p>
                  </a:txBody>
                  <a:tcPr marL="7252" marR="7252" marT="7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518606</a:t>
                      </a:r>
                    </a:p>
                  </a:txBody>
                  <a:tcPr marL="7252" marR="7252" marT="7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02168461"/>
                  </a:ext>
                </a:extLst>
              </a:tr>
              <a:tr h="136646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02/28/2025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Mark Wise (A La Carte, Mississippi State Conference)(Luncheon)(cash)</a:t>
                      </a:r>
                    </a:p>
                  </a:txBody>
                  <a:tcPr marL="7252" marR="7252" marT="7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Cash</a:t>
                      </a:r>
                    </a:p>
                  </a:txBody>
                  <a:tcPr marL="7252" marR="7252" marT="7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50.00 </a:t>
                      </a:r>
                    </a:p>
                  </a:txBody>
                  <a:tcPr marL="7252" marR="7252" marT="7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518607</a:t>
                      </a:r>
                    </a:p>
                  </a:txBody>
                  <a:tcPr marL="7252" marR="7252" marT="7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13021983"/>
                  </a:ext>
                </a:extLst>
              </a:tr>
              <a:tr h="136646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02/28/2025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Jay Johnson (A La Carte, Mississippi State Conference)(Luncheon)(cash)</a:t>
                      </a:r>
                    </a:p>
                  </a:txBody>
                  <a:tcPr marL="7252" marR="7252" marT="7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Cash</a:t>
                      </a:r>
                    </a:p>
                  </a:txBody>
                  <a:tcPr marL="7252" marR="7252" marT="7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50.00 </a:t>
                      </a:r>
                    </a:p>
                  </a:txBody>
                  <a:tcPr marL="7252" marR="7252" marT="7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518609</a:t>
                      </a:r>
                    </a:p>
                  </a:txBody>
                  <a:tcPr marL="7252" marR="7252" marT="7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76383469"/>
                  </a:ext>
                </a:extLst>
              </a:tr>
              <a:tr h="136646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02/28/2025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Joyce Kersh (A La Carte, Mississippi State Conference)(Luncheon)</a:t>
                      </a:r>
                    </a:p>
                  </a:txBody>
                  <a:tcPr marL="7252" marR="7252" marT="7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PayPal</a:t>
                      </a:r>
                    </a:p>
                  </a:txBody>
                  <a:tcPr marL="7252" marR="7252" marT="7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48.76 </a:t>
                      </a:r>
                    </a:p>
                  </a:txBody>
                  <a:tcPr marL="7252" marR="7252" marT="7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52" marR="7252" marT="7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96876719"/>
                  </a:ext>
                </a:extLst>
              </a:tr>
              <a:tr h="136646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03/01/2025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Larry Camper (A La Carte, Mississippi State Conference)(Luncheon)(check)</a:t>
                      </a:r>
                    </a:p>
                  </a:txBody>
                  <a:tcPr marL="7252" marR="7252" marT="7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Bank</a:t>
                      </a:r>
                    </a:p>
                  </a:txBody>
                  <a:tcPr marL="7252" marR="7252" marT="7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100.00 </a:t>
                      </a:r>
                    </a:p>
                  </a:txBody>
                  <a:tcPr marL="7252" marR="7252" marT="7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52" marR="7252" marT="72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69432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9479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6284765-17C8-BF27-1E2A-309AB459F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4772" y="-10061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Statement of Activities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Revenue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29966C9-423D-76C7-9C8E-0D4B8E45D3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4772" y="1607906"/>
            <a:ext cx="10515600" cy="4351338"/>
          </a:xfrm>
        </p:spPr>
        <p:txBody>
          <a:bodyPr/>
          <a:lstStyle/>
          <a:p>
            <a:pPr marL="457200" lvl="1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91306F4-8341-48AE-9EFC-A1BE7686A092}"/>
              </a:ext>
            </a:extLst>
          </p:cNvPr>
          <p:cNvSpPr txBox="1"/>
          <p:nvPr/>
        </p:nvSpPr>
        <p:spPr>
          <a:xfrm>
            <a:off x="4670612" y="5219976"/>
            <a:ext cx="38548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State Conference Ads and Fees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60B930C3-9B8C-461C-8687-DAA701C135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9321066"/>
              </p:ext>
            </p:extLst>
          </p:nvPr>
        </p:nvGraphicFramePr>
        <p:xfrm>
          <a:off x="1438835" y="2424420"/>
          <a:ext cx="10515601" cy="715348"/>
        </p:xfrm>
        <a:graphic>
          <a:graphicData uri="http://schemas.openxmlformats.org/drawingml/2006/table">
            <a:tbl>
              <a:tblPr/>
              <a:tblGrid>
                <a:gridCol w="670258">
                  <a:extLst>
                    <a:ext uri="{9D8B030D-6E8A-4147-A177-3AD203B41FA5}">
                      <a16:colId xmlns:a16="http://schemas.microsoft.com/office/drawing/2014/main" xmlns="" val="990634132"/>
                    </a:ext>
                  </a:extLst>
                </a:gridCol>
                <a:gridCol w="7328152">
                  <a:extLst>
                    <a:ext uri="{9D8B030D-6E8A-4147-A177-3AD203B41FA5}">
                      <a16:colId xmlns:a16="http://schemas.microsoft.com/office/drawing/2014/main" xmlns="" val="3049384293"/>
                    </a:ext>
                  </a:extLst>
                </a:gridCol>
                <a:gridCol w="798352">
                  <a:extLst>
                    <a:ext uri="{9D8B030D-6E8A-4147-A177-3AD203B41FA5}">
                      <a16:colId xmlns:a16="http://schemas.microsoft.com/office/drawing/2014/main" xmlns="" val="1933950454"/>
                    </a:ext>
                  </a:extLst>
                </a:gridCol>
                <a:gridCol w="726857">
                  <a:extLst>
                    <a:ext uri="{9D8B030D-6E8A-4147-A177-3AD203B41FA5}">
                      <a16:colId xmlns:a16="http://schemas.microsoft.com/office/drawing/2014/main" xmlns="" val="1766167901"/>
                    </a:ext>
                  </a:extLst>
                </a:gridCol>
                <a:gridCol w="991982">
                  <a:extLst>
                    <a:ext uri="{9D8B030D-6E8A-4147-A177-3AD203B41FA5}">
                      <a16:colId xmlns:a16="http://schemas.microsoft.com/office/drawing/2014/main" xmlns="" val="118421086"/>
                    </a:ext>
                  </a:extLst>
                </a:gridCol>
              </a:tblGrid>
              <a:tr h="1788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Date</a:t>
                      </a:r>
                    </a:p>
                  </a:txBody>
                  <a:tcPr marL="8942" marR="8942" marT="8942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Description</a:t>
                      </a:r>
                    </a:p>
                  </a:txBody>
                  <a:tcPr marL="8942" marR="8942" marT="89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Account</a:t>
                      </a:r>
                    </a:p>
                  </a:txBody>
                  <a:tcPr marL="8942" marR="8942" marT="89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Net </a:t>
                      </a:r>
                    </a:p>
                  </a:txBody>
                  <a:tcPr marL="8942" marR="8942" marT="89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Receipt No.</a:t>
                      </a:r>
                    </a:p>
                  </a:txBody>
                  <a:tcPr marL="8942" marR="8942" marT="89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54069697"/>
                  </a:ext>
                </a:extLst>
              </a:tr>
              <a:tr h="178837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02/12/2025</a:t>
                      </a:r>
                    </a:p>
                  </a:txBody>
                  <a:tcPr marL="8942" marR="8942" marT="8942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Vernon Rayford (Ad, Mississippi State Conference)(Theta Iota Sigma)</a:t>
                      </a:r>
                    </a:p>
                  </a:txBody>
                  <a:tcPr marL="8942" marR="8942" marT="89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PayPal</a:t>
                      </a:r>
                    </a:p>
                  </a:txBody>
                  <a:tcPr marL="8942" marR="8942" marT="89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75.00 </a:t>
                      </a:r>
                    </a:p>
                  </a:txBody>
                  <a:tcPr marL="8942" marR="8942" marT="89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942" marR="8942" marT="89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37130646"/>
                  </a:ext>
                </a:extLst>
              </a:tr>
              <a:tr h="178837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02/15/2025</a:t>
                      </a:r>
                    </a:p>
                  </a:txBody>
                  <a:tcPr marL="8942" marR="8942" marT="8942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Kishshana Teele (Miss PBS Pageant Application Fee, Mississippi State Conference)</a:t>
                      </a:r>
                    </a:p>
                  </a:txBody>
                  <a:tcPr marL="8942" marR="8942" marT="89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PayPal</a:t>
                      </a:r>
                    </a:p>
                  </a:txBody>
                  <a:tcPr marL="8942" marR="8942" marT="89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48.50 </a:t>
                      </a:r>
                    </a:p>
                  </a:txBody>
                  <a:tcPr marL="8942" marR="8942" marT="89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942" marR="8942" marT="89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60185376"/>
                  </a:ext>
                </a:extLst>
              </a:tr>
              <a:tr h="178837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02/17/2025</a:t>
                      </a:r>
                    </a:p>
                  </a:txBody>
                  <a:tcPr marL="8942" marR="8942" marT="8942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Ecclesiastes Goodwin (Ad, Mississippi State Conference)(Gamma Epsilon Sigma)</a:t>
                      </a:r>
                    </a:p>
                  </a:txBody>
                  <a:tcPr marL="8942" marR="8942" marT="89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PayPal</a:t>
                      </a:r>
                    </a:p>
                  </a:txBody>
                  <a:tcPr marL="8942" marR="8942" marT="89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75.00 </a:t>
                      </a:r>
                    </a:p>
                  </a:txBody>
                  <a:tcPr marL="8942" marR="8942" marT="89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942" marR="8942" marT="89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652249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8795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6284765-17C8-BF27-1E2A-309AB459F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4772" y="-10061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Statement of Activities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Revenue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29966C9-423D-76C7-9C8E-0D4B8E45D3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4772" y="1607906"/>
            <a:ext cx="10515600" cy="4351338"/>
          </a:xfrm>
        </p:spPr>
        <p:txBody>
          <a:bodyPr/>
          <a:lstStyle/>
          <a:p>
            <a:pPr marL="457200" lvl="1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91306F4-8341-48AE-9EFC-A1BE7686A092}"/>
              </a:ext>
            </a:extLst>
          </p:cNvPr>
          <p:cNvSpPr txBox="1"/>
          <p:nvPr/>
        </p:nvSpPr>
        <p:spPr>
          <a:xfrm>
            <a:off x="4760259" y="5219976"/>
            <a:ext cx="42403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State Conference Vendor Fees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B4FF22AA-DBE0-475A-845D-02B4B33C11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7996527"/>
              </p:ext>
            </p:extLst>
          </p:nvPr>
        </p:nvGraphicFramePr>
        <p:xfrm>
          <a:off x="1456765" y="2263055"/>
          <a:ext cx="10515601" cy="715348"/>
        </p:xfrm>
        <a:graphic>
          <a:graphicData uri="http://schemas.openxmlformats.org/drawingml/2006/table">
            <a:tbl>
              <a:tblPr/>
              <a:tblGrid>
                <a:gridCol w="670258">
                  <a:extLst>
                    <a:ext uri="{9D8B030D-6E8A-4147-A177-3AD203B41FA5}">
                      <a16:colId xmlns:a16="http://schemas.microsoft.com/office/drawing/2014/main" xmlns="" val="1149772593"/>
                    </a:ext>
                  </a:extLst>
                </a:gridCol>
                <a:gridCol w="7328152">
                  <a:extLst>
                    <a:ext uri="{9D8B030D-6E8A-4147-A177-3AD203B41FA5}">
                      <a16:colId xmlns:a16="http://schemas.microsoft.com/office/drawing/2014/main" xmlns="" val="1442400928"/>
                    </a:ext>
                  </a:extLst>
                </a:gridCol>
                <a:gridCol w="798352">
                  <a:extLst>
                    <a:ext uri="{9D8B030D-6E8A-4147-A177-3AD203B41FA5}">
                      <a16:colId xmlns:a16="http://schemas.microsoft.com/office/drawing/2014/main" xmlns="" val="1397520072"/>
                    </a:ext>
                  </a:extLst>
                </a:gridCol>
                <a:gridCol w="726857">
                  <a:extLst>
                    <a:ext uri="{9D8B030D-6E8A-4147-A177-3AD203B41FA5}">
                      <a16:colId xmlns:a16="http://schemas.microsoft.com/office/drawing/2014/main" xmlns="" val="187229605"/>
                    </a:ext>
                  </a:extLst>
                </a:gridCol>
                <a:gridCol w="991982">
                  <a:extLst>
                    <a:ext uri="{9D8B030D-6E8A-4147-A177-3AD203B41FA5}">
                      <a16:colId xmlns:a16="http://schemas.microsoft.com/office/drawing/2014/main" xmlns="" val="3948965673"/>
                    </a:ext>
                  </a:extLst>
                </a:gridCol>
              </a:tblGrid>
              <a:tr h="1788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Date</a:t>
                      </a:r>
                    </a:p>
                  </a:txBody>
                  <a:tcPr marL="8942" marR="8942" marT="8942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Description</a:t>
                      </a:r>
                    </a:p>
                  </a:txBody>
                  <a:tcPr marL="8942" marR="8942" marT="89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Account</a:t>
                      </a:r>
                    </a:p>
                  </a:txBody>
                  <a:tcPr marL="8942" marR="8942" marT="89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Net </a:t>
                      </a:r>
                    </a:p>
                  </a:txBody>
                  <a:tcPr marL="8942" marR="8942" marT="89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Receipt No.</a:t>
                      </a:r>
                    </a:p>
                  </a:txBody>
                  <a:tcPr marL="8942" marR="8942" marT="89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93607439"/>
                  </a:ext>
                </a:extLst>
              </a:tr>
              <a:tr h="178837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02/19/2025</a:t>
                      </a:r>
                    </a:p>
                  </a:txBody>
                  <a:tcPr marL="8942" marR="8942" marT="8942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Gordon Urban Wear (Adrin Gordon)(Vendor Fee, Mississippi State Conference)</a:t>
                      </a:r>
                    </a:p>
                  </a:txBody>
                  <a:tcPr marL="8942" marR="8942" marT="89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PayPal</a:t>
                      </a:r>
                    </a:p>
                  </a:txBody>
                  <a:tcPr marL="8942" marR="8942" marT="89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242.03 </a:t>
                      </a:r>
                    </a:p>
                  </a:txBody>
                  <a:tcPr marL="8942" marR="8942" marT="89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942" marR="8942" marT="89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25405543"/>
                  </a:ext>
                </a:extLst>
              </a:tr>
              <a:tr h="178837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02/19/2025</a:t>
                      </a:r>
                    </a:p>
                  </a:txBody>
                  <a:tcPr marL="8942" marR="8942" marT="8942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 World of Greekdom (Vendor Fee, Mississippi State Conference)</a:t>
                      </a:r>
                    </a:p>
                  </a:txBody>
                  <a:tcPr marL="8942" marR="8942" marT="89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PayPal</a:t>
                      </a:r>
                    </a:p>
                  </a:txBody>
                  <a:tcPr marL="8942" marR="8942" marT="89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240.78 </a:t>
                      </a:r>
                    </a:p>
                  </a:txBody>
                  <a:tcPr marL="8942" marR="8942" marT="89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942" marR="8942" marT="89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96196059"/>
                  </a:ext>
                </a:extLst>
              </a:tr>
              <a:tr h="178837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02/27/2025</a:t>
                      </a:r>
                    </a:p>
                  </a:txBody>
                  <a:tcPr marL="8942" marR="8942" marT="8942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Snipes Plus LLC (Vendor Fee, Mississippi State Conference)</a:t>
                      </a:r>
                    </a:p>
                  </a:txBody>
                  <a:tcPr marL="8942" marR="8942" marT="89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PayPal</a:t>
                      </a:r>
                    </a:p>
                  </a:txBody>
                  <a:tcPr marL="8942" marR="8942" marT="89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242.03 </a:t>
                      </a:r>
                    </a:p>
                  </a:txBody>
                  <a:tcPr marL="8942" marR="8942" marT="89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942" marR="8942" marT="89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593401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3884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6284765-17C8-BF27-1E2A-309AB459F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4772" y="-10061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Statement of Activities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Revenue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29966C9-423D-76C7-9C8E-0D4B8E45D3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4772" y="1607906"/>
            <a:ext cx="10515600" cy="4351338"/>
          </a:xfrm>
        </p:spPr>
        <p:txBody>
          <a:bodyPr/>
          <a:lstStyle/>
          <a:p>
            <a:pPr marL="457200" lvl="1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91306F4-8341-48AE-9EFC-A1BE7686A092}"/>
              </a:ext>
            </a:extLst>
          </p:cNvPr>
          <p:cNvSpPr txBox="1"/>
          <p:nvPr/>
        </p:nvSpPr>
        <p:spPr>
          <a:xfrm>
            <a:off x="3083859" y="5228941"/>
            <a:ext cx="75303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State Conference Daniel Pridgen Memorial Scholarship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D337D5E5-F1A1-42C4-8492-2C9C19ED53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1055865"/>
              </p:ext>
            </p:extLst>
          </p:nvPr>
        </p:nvGraphicFramePr>
        <p:xfrm>
          <a:off x="1438836" y="2406033"/>
          <a:ext cx="10515601" cy="357674"/>
        </p:xfrm>
        <a:graphic>
          <a:graphicData uri="http://schemas.openxmlformats.org/drawingml/2006/table">
            <a:tbl>
              <a:tblPr/>
              <a:tblGrid>
                <a:gridCol w="670258">
                  <a:extLst>
                    <a:ext uri="{9D8B030D-6E8A-4147-A177-3AD203B41FA5}">
                      <a16:colId xmlns:a16="http://schemas.microsoft.com/office/drawing/2014/main" xmlns="" val="2731060247"/>
                    </a:ext>
                  </a:extLst>
                </a:gridCol>
                <a:gridCol w="7328152">
                  <a:extLst>
                    <a:ext uri="{9D8B030D-6E8A-4147-A177-3AD203B41FA5}">
                      <a16:colId xmlns:a16="http://schemas.microsoft.com/office/drawing/2014/main" xmlns="" val="1265759064"/>
                    </a:ext>
                  </a:extLst>
                </a:gridCol>
                <a:gridCol w="798352">
                  <a:extLst>
                    <a:ext uri="{9D8B030D-6E8A-4147-A177-3AD203B41FA5}">
                      <a16:colId xmlns:a16="http://schemas.microsoft.com/office/drawing/2014/main" xmlns="" val="191243711"/>
                    </a:ext>
                  </a:extLst>
                </a:gridCol>
                <a:gridCol w="726857">
                  <a:extLst>
                    <a:ext uri="{9D8B030D-6E8A-4147-A177-3AD203B41FA5}">
                      <a16:colId xmlns:a16="http://schemas.microsoft.com/office/drawing/2014/main" xmlns="" val="3641684306"/>
                    </a:ext>
                  </a:extLst>
                </a:gridCol>
                <a:gridCol w="991982">
                  <a:extLst>
                    <a:ext uri="{9D8B030D-6E8A-4147-A177-3AD203B41FA5}">
                      <a16:colId xmlns:a16="http://schemas.microsoft.com/office/drawing/2014/main" xmlns="" val="2011168329"/>
                    </a:ext>
                  </a:extLst>
                </a:gridCol>
              </a:tblGrid>
              <a:tr h="1788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Date</a:t>
                      </a:r>
                    </a:p>
                  </a:txBody>
                  <a:tcPr marL="8942" marR="8942" marT="8942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Description</a:t>
                      </a:r>
                    </a:p>
                  </a:txBody>
                  <a:tcPr marL="8942" marR="8942" marT="89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Account</a:t>
                      </a:r>
                    </a:p>
                  </a:txBody>
                  <a:tcPr marL="8942" marR="8942" marT="89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Net </a:t>
                      </a:r>
                    </a:p>
                  </a:txBody>
                  <a:tcPr marL="8942" marR="8942" marT="89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Receipt No.</a:t>
                      </a:r>
                    </a:p>
                  </a:txBody>
                  <a:tcPr marL="8942" marR="8942" marT="89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98929389"/>
                  </a:ext>
                </a:extLst>
              </a:tr>
              <a:tr h="178837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03/01/2025</a:t>
                      </a:r>
                    </a:p>
                  </a:txBody>
                  <a:tcPr marL="8942" marR="8942" marT="8942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Donald Knowles (OSSR)(Daniel Pridgen Memorial Scholarship)(cash)</a:t>
                      </a:r>
                    </a:p>
                  </a:txBody>
                  <a:tcPr marL="8942" marR="8942" marT="89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Cash</a:t>
                      </a:r>
                    </a:p>
                  </a:txBody>
                  <a:tcPr marL="8942" marR="8942" marT="89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500.00 </a:t>
                      </a:r>
                    </a:p>
                  </a:txBody>
                  <a:tcPr marL="8942" marR="8942" marT="89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518613</a:t>
                      </a:r>
                    </a:p>
                  </a:txBody>
                  <a:tcPr marL="8942" marR="8942" marT="89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904102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6939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6284765-17C8-BF27-1E2A-309AB459F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4772" y="92984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Presentation Guide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29966C9-423D-76C7-9C8E-0D4B8E45D3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3881" y="1598479"/>
            <a:ext cx="10515600" cy="4351338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following report summarizes the operational results for the fiscal year ending 2025.</a:t>
            </a:r>
          </a:p>
          <a:p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Balance Sheet Summary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Statement of Activities – Revenue and Expenses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PBS Mississippi Specialty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Tags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Line Item Transactions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6366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6284765-17C8-BF27-1E2A-309AB459F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4772" y="-10061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Statement of Activities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Revenue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29966C9-423D-76C7-9C8E-0D4B8E45D3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4772" y="1607906"/>
            <a:ext cx="10515600" cy="4351338"/>
          </a:xfrm>
        </p:spPr>
        <p:txBody>
          <a:bodyPr/>
          <a:lstStyle/>
          <a:p>
            <a:pPr marL="457200" lvl="1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91306F4-8341-48AE-9EFC-A1BE7686A092}"/>
              </a:ext>
            </a:extLst>
          </p:cNvPr>
          <p:cNvSpPr txBox="1"/>
          <p:nvPr/>
        </p:nvSpPr>
        <p:spPr>
          <a:xfrm>
            <a:off x="2823882" y="5160447"/>
            <a:ext cx="75303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State Conference Service Project:  Billy Brumfield Men’s Shelter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C1A87B83-50E9-4E4F-A60A-7B59AB8783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46281"/>
              </p:ext>
            </p:extLst>
          </p:nvPr>
        </p:nvGraphicFramePr>
        <p:xfrm>
          <a:off x="1429871" y="2191794"/>
          <a:ext cx="10515601" cy="1073022"/>
        </p:xfrm>
        <a:graphic>
          <a:graphicData uri="http://schemas.openxmlformats.org/drawingml/2006/table">
            <a:tbl>
              <a:tblPr/>
              <a:tblGrid>
                <a:gridCol w="670258">
                  <a:extLst>
                    <a:ext uri="{9D8B030D-6E8A-4147-A177-3AD203B41FA5}">
                      <a16:colId xmlns:a16="http://schemas.microsoft.com/office/drawing/2014/main" xmlns="" val="328725332"/>
                    </a:ext>
                  </a:extLst>
                </a:gridCol>
                <a:gridCol w="7328152">
                  <a:extLst>
                    <a:ext uri="{9D8B030D-6E8A-4147-A177-3AD203B41FA5}">
                      <a16:colId xmlns:a16="http://schemas.microsoft.com/office/drawing/2014/main" xmlns="" val="829638874"/>
                    </a:ext>
                  </a:extLst>
                </a:gridCol>
                <a:gridCol w="798352">
                  <a:extLst>
                    <a:ext uri="{9D8B030D-6E8A-4147-A177-3AD203B41FA5}">
                      <a16:colId xmlns:a16="http://schemas.microsoft.com/office/drawing/2014/main" xmlns="" val="3111335483"/>
                    </a:ext>
                  </a:extLst>
                </a:gridCol>
                <a:gridCol w="726857">
                  <a:extLst>
                    <a:ext uri="{9D8B030D-6E8A-4147-A177-3AD203B41FA5}">
                      <a16:colId xmlns:a16="http://schemas.microsoft.com/office/drawing/2014/main" xmlns="" val="3553991708"/>
                    </a:ext>
                  </a:extLst>
                </a:gridCol>
                <a:gridCol w="991982">
                  <a:extLst>
                    <a:ext uri="{9D8B030D-6E8A-4147-A177-3AD203B41FA5}">
                      <a16:colId xmlns:a16="http://schemas.microsoft.com/office/drawing/2014/main" xmlns="" val="3315611446"/>
                    </a:ext>
                  </a:extLst>
                </a:gridCol>
              </a:tblGrid>
              <a:tr h="1788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Date</a:t>
                      </a:r>
                    </a:p>
                  </a:txBody>
                  <a:tcPr marL="8942" marR="8942" marT="8942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Description</a:t>
                      </a:r>
                    </a:p>
                  </a:txBody>
                  <a:tcPr marL="8942" marR="8942" marT="89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Account</a:t>
                      </a:r>
                    </a:p>
                  </a:txBody>
                  <a:tcPr marL="8942" marR="8942" marT="89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Net </a:t>
                      </a:r>
                    </a:p>
                  </a:txBody>
                  <a:tcPr marL="8942" marR="8942" marT="89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Receipt No.</a:t>
                      </a:r>
                    </a:p>
                  </a:txBody>
                  <a:tcPr marL="8942" marR="8942" marT="89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98373493"/>
                  </a:ext>
                </a:extLst>
              </a:tr>
              <a:tr h="178837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02/28/2025</a:t>
                      </a:r>
                    </a:p>
                  </a:txBody>
                  <a:tcPr marL="8942" marR="8942" marT="8942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Jeremiah Blackwell (MS State Conference Service Project: Donation to Billy Brumfield Men's Shelter)(cash)</a:t>
                      </a:r>
                    </a:p>
                  </a:txBody>
                  <a:tcPr marL="8942" marR="8942" marT="89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Cash</a:t>
                      </a:r>
                    </a:p>
                  </a:txBody>
                  <a:tcPr marL="8942" marR="8942" marT="89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20.00 </a:t>
                      </a:r>
                    </a:p>
                  </a:txBody>
                  <a:tcPr marL="8942" marR="8942" marT="89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518602</a:t>
                      </a:r>
                    </a:p>
                  </a:txBody>
                  <a:tcPr marL="8942" marR="8942" marT="89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8136540"/>
                  </a:ext>
                </a:extLst>
              </a:tr>
              <a:tr h="178837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02/28/2025</a:t>
                      </a:r>
                    </a:p>
                  </a:txBody>
                  <a:tcPr marL="8942" marR="8942" marT="8942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Timothy Shropshire (MS State Conference Service Project: Donation to Billy Brumfield Men's Shelter)(cash)</a:t>
                      </a:r>
                    </a:p>
                  </a:txBody>
                  <a:tcPr marL="8942" marR="8942" marT="89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Cash</a:t>
                      </a:r>
                    </a:p>
                  </a:txBody>
                  <a:tcPr marL="8942" marR="8942" marT="89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60.00 </a:t>
                      </a:r>
                    </a:p>
                  </a:txBody>
                  <a:tcPr marL="8942" marR="8942" marT="89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518604</a:t>
                      </a:r>
                    </a:p>
                  </a:txBody>
                  <a:tcPr marL="8942" marR="8942" marT="89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10428882"/>
                  </a:ext>
                </a:extLst>
              </a:tr>
              <a:tr h="178837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02/28/2025</a:t>
                      </a:r>
                    </a:p>
                  </a:txBody>
                  <a:tcPr marL="8942" marR="8942" marT="8942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Christopher Hilliard (MS State Conference Service Project: Donation to Billy Brumfield Men's Shelter)(cash)</a:t>
                      </a:r>
                    </a:p>
                  </a:txBody>
                  <a:tcPr marL="8942" marR="8942" marT="89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Cash</a:t>
                      </a:r>
                    </a:p>
                  </a:txBody>
                  <a:tcPr marL="8942" marR="8942" marT="89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50.00 </a:t>
                      </a:r>
                    </a:p>
                  </a:txBody>
                  <a:tcPr marL="8942" marR="8942" marT="89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518610</a:t>
                      </a:r>
                    </a:p>
                  </a:txBody>
                  <a:tcPr marL="8942" marR="8942" marT="89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60642538"/>
                  </a:ext>
                </a:extLst>
              </a:tr>
              <a:tr h="178837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03/01/2025</a:t>
                      </a:r>
                    </a:p>
                  </a:txBody>
                  <a:tcPr marL="8942" marR="8942" marT="8942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Carnelius Dantzler (Delta Alpha Sigma Chapter)(MS State Conference Service Project: Donation to Billy Brumfield Men's Shelter)</a:t>
                      </a:r>
                    </a:p>
                  </a:txBody>
                  <a:tcPr marL="8942" marR="8942" marT="89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PayPal</a:t>
                      </a:r>
                    </a:p>
                  </a:txBody>
                  <a:tcPr marL="8942" marR="8942" marT="89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97.62 </a:t>
                      </a:r>
                    </a:p>
                  </a:txBody>
                  <a:tcPr marL="8942" marR="8942" marT="89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942" marR="8942" marT="89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55289087"/>
                  </a:ext>
                </a:extLst>
              </a:tr>
              <a:tr h="178837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03/01/2025</a:t>
                      </a:r>
                    </a:p>
                  </a:txBody>
                  <a:tcPr marL="8942" marR="8942" marT="8942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Vernon Rayford (MS State Conference Service Project: Donation to Billy Brumfield Men's Shelter)</a:t>
                      </a:r>
                    </a:p>
                  </a:txBody>
                  <a:tcPr marL="8942" marR="8942" marT="89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PayPal</a:t>
                      </a:r>
                    </a:p>
                  </a:txBody>
                  <a:tcPr marL="8942" marR="8942" marT="89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146.47 </a:t>
                      </a:r>
                    </a:p>
                  </a:txBody>
                  <a:tcPr marL="8942" marR="8942" marT="89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942" marR="8942" marT="89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405068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2983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6284765-17C8-BF27-1E2A-309AB459F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4772" y="92984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Statement of Activities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Revenue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29966C9-423D-76C7-9C8E-0D4B8E45D3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4772" y="1607906"/>
            <a:ext cx="10515600" cy="4351338"/>
          </a:xfrm>
        </p:spPr>
        <p:txBody>
          <a:bodyPr/>
          <a:lstStyle/>
          <a:p>
            <a:pPr marL="457200" lvl="1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91306F4-8341-48AE-9EFC-A1BE7686A092}"/>
              </a:ext>
            </a:extLst>
          </p:cNvPr>
          <p:cNvSpPr txBox="1"/>
          <p:nvPr/>
        </p:nvSpPr>
        <p:spPr>
          <a:xfrm>
            <a:off x="4315866" y="5145965"/>
            <a:ext cx="5106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Southern Region Conference Registration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D7976275-BC2A-4DA4-8F2E-8C3AD0CD40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9503321"/>
              </p:ext>
            </p:extLst>
          </p:nvPr>
        </p:nvGraphicFramePr>
        <p:xfrm>
          <a:off x="1447799" y="2585327"/>
          <a:ext cx="10515601" cy="357674"/>
        </p:xfrm>
        <a:graphic>
          <a:graphicData uri="http://schemas.openxmlformats.org/drawingml/2006/table">
            <a:tbl>
              <a:tblPr/>
              <a:tblGrid>
                <a:gridCol w="670258">
                  <a:extLst>
                    <a:ext uri="{9D8B030D-6E8A-4147-A177-3AD203B41FA5}">
                      <a16:colId xmlns:a16="http://schemas.microsoft.com/office/drawing/2014/main" xmlns="" val="2769433600"/>
                    </a:ext>
                  </a:extLst>
                </a:gridCol>
                <a:gridCol w="7328152">
                  <a:extLst>
                    <a:ext uri="{9D8B030D-6E8A-4147-A177-3AD203B41FA5}">
                      <a16:colId xmlns:a16="http://schemas.microsoft.com/office/drawing/2014/main" xmlns="" val="3328072186"/>
                    </a:ext>
                  </a:extLst>
                </a:gridCol>
                <a:gridCol w="798352">
                  <a:extLst>
                    <a:ext uri="{9D8B030D-6E8A-4147-A177-3AD203B41FA5}">
                      <a16:colId xmlns:a16="http://schemas.microsoft.com/office/drawing/2014/main" xmlns="" val="1815296097"/>
                    </a:ext>
                  </a:extLst>
                </a:gridCol>
                <a:gridCol w="726857">
                  <a:extLst>
                    <a:ext uri="{9D8B030D-6E8A-4147-A177-3AD203B41FA5}">
                      <a16:colId xmlns:a16="http://schemas.microsoft.com/office/drawing/2014/main" xmlns="" val="1877422324"/>
                    </a:ext>
                  </a:extLst>
                </a:gridCol>
                <a:gridCol w="991982">
                  <a:extLst>
                    <a:ext uri="{9D8B030D-6E8A-4147-A177-3AD203B41FA5}">
                      <a16:colId xmlns:a16="http://schemas.microsoft.com/office/drawing/2014/main" xmlns="" val="1974300750"/>
                    </a:ext>
                  </a:extLst>
                </a:gridCol>
              </a:tblGrid>
              <a:tr h="1788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Date</a:t>
                      </a:r>
                    </a:p>
                  </a:txBody>
                  <a:tcPr marL="8942" marR="8942" marT="8942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Description</a:t>
                      </a:r>
                    </a:p>
                  </a:txBody>
                  <a:tcPr marL="8942" marR="8942" marT="89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Account</a:t>
                      </a:r>
                    </a:p>
                  </a:txBody>
                  <a:tcPr marL="8942" marR="8942" marT="89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Net </a:t>
                      </a:r>
                    </a:p>
                  </a:txBody>
                  <a:tcPr marL="8942" marR="8942" marT="89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Receipt No.</a:t>
                      </a:r>
                    </a:p>
                  </a:txBody>
                  <a:tcPr marL="8942" marR="8942" marT="89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77282044"/>
                  </a:ext>
                </a:extLst>
              </a:tr>
              <a:tr h="178837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03/24/2025</a:t>
                      </a:r>
                    </a:p>
                  </a:txBody>
                  <a:tcPr marL="8942" marR="8942" marT="8942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Melinda Grimmett (4 members, Eta Beta)(Registration, Southern Region Leadership Conference)(Collegiate)</a:t>
                      </a:r>
                    </a:p>
                  </a:txBody>
                  <a:tcPr marL="8942" marR="8942" marT="89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PayPal</a:t>
                      </a:r>
                    </a:p>
                  </a:txBody>
                  <a:tcPr marL="8942" marR="8942" marT="89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600.97 </a:t>
                      </a:r>
                    </a:p>
                  </a:txBody>
                  <a:tcPr marL="8942" marR="8942" marT="89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942" marR="8942" marT="89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629585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827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6284765-17C8-BF27-1E2A-309AB459F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4772" y="92984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Statement of Activities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Revenue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29966C9-423D-76C7-9C8E-0D4B8E45D3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4772" y="1607906"/>
            <a:ext cx="10515600" cy="4351338"/>
          </a:xfrm>
        </p:spPr>
        <p:txBody>
          <a:bodyPr/>
          <a:lstStyle/>
          <a:p>
            <a:pPr marL="457200" lvl="1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91306F4-8341-48AE-9EFC-A1BE7686A092}"/>
              </a:ext>
            </a:extLst>
          </p:cNvPr>
          <p:cNvSpPr txBox="1"/>
          <p:nvPr/>
        </p:nvSpPr>
        <p:spPr>
          <a:xfrm>
            <a:off x="4127608" y="5181824"/>
            <a:ext cx="56349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Brotherhood Retreat and Tailgate Registration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57115980-AC85-48BE-8380-FA9DF1D046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5390581"/>
              </p:ext>
            </p:extLst>
          </p:nvPr>
        </p:nvGraphicFramePr>
        <p:xfrm>
          <a:off x="1447801" y="2355978"/>
          <a:ext cx="10515601" cy="1073022"/>
        </p:xfrm>
        <a:graphic>
          <a:graphicData uri="http://schemas.openxmlformats.org/drawingml/2006/table">
            <a:tbl>
              <a:tblPr/>
              <a:tblGrid>
                <a:gridCol w="670258">
                  <a:extLst>
                    <a:ext uri="{9D8B030D-6E8A-4147-A177-3AD203B41FA5}">
                      <a16:colId xmlns:a16="http://schemas.microsoft.com/office/drawing/2014/main" xmlns="" val="3909953459"/>
                    </a:ext>
                  </a:extLst>
                </a:gridCol>
                <a:gridCol w="7328152">
                  <a:extLst>
                    <a:ext uri="{9D8B030D-6E8A-4147-A177-3AD203B41FA5}">
                      <a16:colId xmlns:a16="http://schemas.microsoft.com/office/drawing/2014/main" xmlns="" val="837115113"/>
                    </a:ext>
                  </a:extLst>
                </a:gridCol>
                <a:gridCol w="798352">
                  <a:extLst>
                    <a:ext uri="{9D8B030D-6E8A-4147-A177-3AD203B41FA5}">
                      <a16:colId xmlns:a16="http://schemas.microsoft.com/office/drawing/2014/main" xmlns="" val="3709805401"/>
                    </a:ext>
                  </a:extLst>
                </a:gridCol>
                <a:gridCol w="726857">
                  <a:extLst>
                    <a:ext uri="{9D8B030D-6E8A-4147-A177-3AD203B41FA5}">
                      <a16:colId xmlns:a16="http://schemas.microsoft.com/office/drawing/2014/main" xmlns="" val="414060375"/>
                    </a:ext>
                  </a:extLst>
                </a:gridCol>
                <a:gridCol w="991982">
                  <a:extLst>
                    <a:ext uri="{9D8B030D-6E8A-4147-A177-3AD203B41FA5}">
                      <a16:colId xmlns:a16="http://schemas.microsoft.com/office/drawing/2014/main" xmlns="" val="3828359874"/>
                    </a:ext>
                  </a:extLst>
                </a:gridCol>
              </a:tblGrid>
              <a:tr h="1788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Date</a:t>
                      </a:r>
                    </a:p>
                  </a:txBody>
                  <a:tcPr marL="8942" marR="8942" marT="8942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Description</a:t>
                      </a:r>
                    </a:p>
                  </a:txBody>
                  <a:tcPr marL="8942" marR="8942" marT="89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Account</a:t>
                      </a:r>
                    </a:p>
                  </a:txBody>
                  <a:tcPr marL="8942" marR="8942" marT="89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Net </a:t>
                      </a:r>
                    </a:p>
                  </a:txBody>
                  <a:tcPr marL="8942" marR="8942" marT="89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Receipt No.</a:t>
                      </a:r>
                    </a:p>
                  </a:txBody>
                  <a:tcPr marL="8942" marR="8942" marT="89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74103950"/>
                  </a:ext>
                </a:extLst>
              </a:tr>
              <a:tr h="178837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08/26/2025</a:t>
                      </a:r>
                    </a:p>
                  </a:txBody>
                  <a:tcPr marL="8942" marR="8942" marT="8942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Wix.com Payout (Rickie Patterson)(Registration, Mississippi State Brotherhood Retreat &amp; Tailgate)</a:t>
                      </a:r>
                    </a:p>
                  </a:txBody>
                  <a:tcPr marL="8942" marR="8942" marT="89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Bank</a:t>
                      </a:r>
                    </a:p>
                  </a:txBody>
                  <a:tcPr marL="8942" marR="8942" marT="89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19.12 </a:t>
                      </a:r>
                    </a:p>
                  </a:txBody>
                  <a:tcPr marL="8942" marR="8942" marT="89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942" marR="8942" marT="89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06467597"/>
                  </a:ext>
                </a:extLst>
              </a:tr>
              <a:tr h="178837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09/02/2025</a:t>
                      </a:r>
                    </a:p>
                  </a:txBody>
                  <a:tcPr marL="8942" marR="8942" marT="8942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Wix.com Payout (4 Collegiate Chapters, 5 Alumni Members)(Registration, Mississippi State Brotherhood Retreat &amp; Tailgate)</a:t>
                      </a:r>
                    </a:p>
                  </a:txBody>
                  <a:tcPr marL="8942" marR="8942" marT="89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Bank</a:t>
                      </a:r>
                    </a:p>
                  </a:txBody>
                  <a:tcPr marL="8942" marR="8942" marT="89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299.58 </a:t>
                      </a:r>
                    </a:p>
                  </a:txBody>
                  <a:tcPr marL="8942" marR="8942" marT="89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942" marR="8942" marT="89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44284218"/>
                  </a:ext>
                </a:extLst>
              </a:tr>
              <a:tr h="178837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09/03/2025</a:t>
                      </a:r>
                    </a:p>
                  </a:txBody>
                  <a:tcPr marL="8942" marR="8942" marT="8942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Wix.com Payout (Reginald Buchanan)(Registration, Mississippi State Brotherhood Retreat &amp; Tailgate)</a:t>
                      </a:r>
                    </a:p>
                  </a:txBody>
                  <a:tcPr marL="8942" marR="8942" marT="89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Bank</a:t>
                      </a:r>
                    </a:p>
                  </a:txBody>
                  <a:tcPr marL="8942" marR="8942" marT="89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19.98 </a:t>
                      </a:r>
                    </a:p>
                  </a:txBody>
                  <a:tcPr marL="8942" marR="8942" marT="89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942" marR="8942" marT="89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38041746"/>
                  </a:ext>
                </a:extLst>
              </a:tr>
              <a:tr h="178837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09/08/2025</a:t>
                      </a:r>
                    </a:p>
                  </a:txBody>
                  <a:tcPr marL="8942" marR="8942" marT="8942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Wix.com Payout (2 Alumni Members)(Registration, Mississippi State Brotherhood Retreat &amp; Tailgate)</a:t>
                      </a:r>
                    </a:p>
                  </a:txBody>
                  <a:tcPr marL="8942" marR="8942" marT="89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Bank</a:t>
                      </a:r>
                    </a:p>
                  </a:txBody>
                  <a:tcPr marL="8942" marR="8942" marT="89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39.96 </a:t>
                      </a:r>
                    </a:p>
                  </a:txBody>
                  <a:tcPr marL="8942" marR="8942" marT="89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942" marR="8942" marT="89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91846770"/>
                  </a:ext>
                </a:extLst>
              </a:tr>
              <a:tr h="178837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10/24/2025</a:t>
                      </a:r>
                    </a:p>
                  </a:txBody>
                  <a:tcPr marL="8942" marR="8942" marT="8942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Wix.com Payout (2 Collegiate Chapters, 24 Alumni Members)(Registration, Mississippi State Brotherhood Retreat &amp; Tailgate)</a:t>
                      </a:r>
                    </a:p>
                  </a:txBody>
                  <a:tcPr marL="8942" marR="8942" marT="89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Bank</a:t>
                      </a:r>
                    </a:p>
                  </a:txBody>
                  <a:tcPr marL="8942" marR="8942" marT="89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579.36 </a:t>
                      </a:r>
                    </a:p>
                  </a:txBody>
                  <a:tcPr marL="8942" marR="8942" marT="89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942" marR="8942" marT="89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86761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2338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6284765-17C8-BF27-1E2A-309AB459F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4772" y="-10061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Statement of Activities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Revenue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29966C9-423D-76C7-9C8E-0D4B8E45D3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4772" y="1607906"/>
            <a:ext cx="10515600" cy="4351338"/>
          </a:xfrm>
        </p:spPr>
        <p:txBody>
          <a:bodyPr/>
          <a:lstStyle/>
          <a:p>
            <a:pPr marL="457200" lvl="1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91306F4-8341-48AE-9EFC-A1BE7686A092}"/>
              </a:ext>
            </a:extLst>
          </p:cNvPr>
          <p:cNvSpPr txBox="1"/>
          <p:nvPr/>
        </p:nvSpPr>
        <p:spPr>
          <a:xfrm>
            <a:off x="5226423" y="5175153"/>
            <a:ext cx="42403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Refunds, Errors, and Tests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535EF3A9-339B-4CE8-B7BD-CA5A5046E7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472178"/>
              </p:ext>
            </p:extLst>
          </p:nvPr>
        </p:nvGraphicFramePr>
        <p:xfrm>
          <a:off x="1537447" y="2534815"/>
          <a:ext cx="10403540" cy="894185"/>
        </p:xfrm>
        <a:graphic>
          <a:graphicData uri="http://schemas.openxmlformats.org/drawingml/2006/table">
            <a:tbl>
              <a:tblPr/>
              <a:tblGrid>
                <a:gridCol w="663115">
                  <a:extLst>
                    <a:ext uri="{9D8B030D-6E8A-4147-A177-3AD203B41FA5}">
                      <a16:colId xmlns:a16="http://schemas.microsoft.com/office/drawing/2014/main" xmlns="" val="560418361"/>
                    </a:ext>
                  </a:extLst>
                </a:gridCol>
                <a:gridCol w="7250059">
                  <a:extLst>
                    <a:ext uri="{9D8B030D-6E8A-4147-A177-3AD203B41FA5}">
                      <a16:colId xmlns:a16="http://schemas.microsoft.com/office/drawing/2014/main" xmlns="" val="776125348"/>
                    </a:ext>
                  </a:extLst>
                </a:gridCol>
                <a:gridCol w="789844">
                  <a:extLst>
                    <a:ext uri="{9D8B030D-6E8A-4147-A177-3AD203B41FA5}">
                      <a16:colId xmlns:a16="http://schemas.microsoft.com/office/drawing/2014/main" xmlns="" val="4134686855"/>
                    </a:ext>
                  </a:extLst>
                </a:gridCol>
                <a:gridCol w="719111">
                  <a:extLst>
                    <a:ext uri="{9D8B030D-6E8A-4147-A177-3AD203B41FA5}">
                      <a16:colId xmlns:a16="http://schemas.microsoft.com/office/drawing/2014/main" xmlns="" val="4012014307"/>
                    </a:ext>
                  </a:extLst>
                </a:gridCol>
                <a:gridCol w="981411">
                  <a:extLst>
                    <a:ext uri="{9D8B030D-6E8A-4147-A177-3AD203B41FA5}">
                      <a16:colId xmlns:a16="http://schemas.microsoft.com/office/drawing/2014/main" xmlns="" val="4010835122"/>
                    </a:ext>
                  </a:extLst>
                </a:gridCol>
              </a:tblGrid>
              <a:tr h="1788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Date</a:t>
                      </a:r>
                    </a:p>
                  </a:txBody>
                  <a:tcPr marL="8942" marR="8942" marT="8942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Description</a:t>
                      </a:r>
                    </a:p>
                  </a:txBody>
                  <a:tcPr marL="8942" marR="8942" marT="89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Account</a:t>
                      </a:r>
                    </a:p>
                  </a:txBody>
                  <a:tcPr marL="8942" marR="8942" marT="89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Net </a:t>
                      </a:r>
                    </a:p>
                  </a:txBody>
                  <a:tcPr marL="8942" marR="8942" marT="89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Receipt No.</a:t>
                      </a:r>
                    </a:p>
                  </a:txBody>
                  <a:tcPr marL="8942" marR="8942" marT="89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4762849"/>
                  </a:ext>
                </a:extLst>
              </a:tr>
              <a:tr h="178837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01/09/2025</a:t>
                      </a:r>
                    </a:p>
                  </a:txBody>
                  <a:tcPr marL="8942" marR="8942" marT="8942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Wire Transfer Refund (Linderal Design Company)(Processing error)</a:t>
                      </a:r>
                    </a:p>
                  </a:txBody>
                  <a:tcPr marL="8942" marR="8942" marT="89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Bank</a:t>
                      </a:r>
                    </a:p>
                  </a:txBody>
                  <a:tcPr marL="8942" marR="8942" marT="89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4,725.00 </a:t>
                      </a:r>
                    </a:p>
                  </a:txBody>
                  <a:tcPr marL="8942" marR="8942" marT="89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942" marR="8942" marT="89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57877288"/>
                  </a:ext>
                </a:extLst>
              </a:tr>
              <a:tr h="178837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02/28/2025</a:t>
                      </a:r>
                    </a:p>
                  </a:txBody>
                  <a:tcPr marL="8942" marR="8942" marT="8942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Void Receipt (Written in error)</a:t>
                      </a:r>
                    </a:p>
                  </a:txBody>
                  <a:tcPr marL="8942" marR="8942" marT="89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Cash</a:t>
                      </a:r>
                    </a:p>
                  </a:txBody>
                  <a:tcPr marL="8942" marR="8942" marT="89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-   </a:t>
                      </a:r>
                    </a:p>
                  </a:txBody>
                  <a:tcPr marL="8942" marR="8942" marT="89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518601</a:t>
                      </a:r>
                    </a:p>
                  </a:txBody>
                  <a:tcPr marL="8942" marR="8942" marT="89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31583927"/>
                  </a:ext>
                </a:extLst>
              </a:tr>
              <a:tr h="178837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02/28/2025</a:t>
                      </a:r>
                    </a:p>
                  </a:txBody>
                  <a:tcPr marL="8942" marR="8942" marT="8942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Void Receipt (Written in error)</a:t>
                      </a:r>
                    </a:p>
                  </a:txBody>
                  <a:tcPr marL="8942" marR="8942" marT="89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Cash</a:t>
                      </a:r>
                    </a:p>
                  </a:txBody>
                  <a:tcPr marL="8942" marR="8942" marT="89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-   </a:t>
                      </a:r>
                    </a:p>
                  </a:txBody>
                  <a:tcPr marL="8942" marR="8942" marT="89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518608</a:t>
                      </a:r>
                    </a:p>
                  </a:txBody>
                  <a:tcPr marL="8942" marR="8942" marT="89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5735234"/>
                  </a:ext>
                </a:extLst>
              </a:tr>
              <a:tr h="178837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08/19/2025</a:t>
                      </a:r>
                    </a:p>
                  </a:txBody>
                  <a:tcPr marL="8942" marR="8942" marT="8942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Wix.com Payout (Test)</a:t>
                      </a:r>
                    </a:p>
                  </a:txBody>
                  <a:tcPr marL="8942" marR="8942" marT="89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Bank</a:t>
                      </a:r>
                    </a:p>
                  </a:txBody>
                  <a:tcPr marL="8942" marR="8942" marT="89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1.64 </a:t>
                      </a:r>
                    </a:p>
                  </a:txBody>
                  <a:tcPr marL="8942" marR="8942" marT="89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942" marR="8942" marT="89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126986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8099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6284765-17C8-BF27-1E2A-309AB459F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4772" y="-10061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Statement of Activities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Expenses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29966C9-423D-76C7-9C8E-0D4B8E45D3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4772" y="1607906"/>
            <a:ext cx="10515600" cy="4351338"/>
          </a:xfrm>
        </p:spPr>
        <p:txBody>
          <a:bodyPr/>
          <a:lstStyle/>
          <a:p>
            <a:pPr marL="457200" lvl="1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91306F4-8341-48AE-9EFC-A1BE7686A092}"/>
              </a:ext>
            </a:extLst>
          </p:cNvPr>
          <p:cNvSpPr txBox="1"/>
          <p:nvPr/>
        </p:nvSpPr>
        <p:spPr>
          <a:xfrm>
            <a:off x="5226423" y="5175153"/>
            <a:ext cx="42403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Technology Fees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91314A30-134D-406F-859C-741AB8A989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9845196"/>
              </p:ext>
            </p:extLst>
          </p:nvPr>
        </p:nvGraphicFramePr>
        <p:xfrm>
          <a:off x="1483659" y="1607906"/>
          <a:ext cx="10515599" cy="2803965"/>
        </p:xfrm>
        <a:graphic>
          <a:graphicData uri="http://schemas.openxmlformats.org/drawingml/2006/table">
            <a:tbl>
              <a:tblPr/>
              <a:tblGrid>
                <a:gridCol w="738197">
                  <a:extLst>
                    <a:ext uri="{9D8B030D-6E8A-4147-A177-3AD203B41FA5}">
                      <a16:colId xmlns:a16="http://schemas.microsoft.com/office/drawing/2014/main" xmlns="" val="4227352739"/>
                    </a:ext>
                  </a:extLst>
                </a:gridCol>
                <a:gridCol w="7127009">
                  <a:extLst>
                    <a:ext uri="{9D8B030D-6E8A-4147-A177-3AD203B41FA5}">
                      <a16:colId xmlns:a16="http://schemas.microsoft.com/office/drawing/2014/main" xmlns="" val="3431093376"/>
                    </a:ext>
                  </a:extLst>
                </a:gridCol>
                <a:gridCol w="853818">
                  <a:extLst>
                    <a:ext uri="{9D8B030D-6E8A-4147-A177-3AD203B41FA5}">
                      <a16:colId xmlns:a16="http://schemas.microsoft.com/office/drawing/2014/main" xmlns="" val="1153275335"/>
                    </a:ext>
                  </a:extLst>
                </a:gridCol>
                <a:gridCol w="844924">
                  <a:extLst>
                    <a:ext uri="{9D8B030D-6E8A-4147-A177-3AD203B41FA5}">
                      <a16:colId xmlns:a16="http://schemas.microsoft.com/office/drawing/2014/main" xmlns="" val="856475694"/>
                    </a:ext>
                  </a:extLst>
                </a:gridCol>
                <a:gridCol w="951651">
                  <a:extLst>
                    <a:ext uri="{9D8B030D-6E8A-4147-A177-3AD203B41FA5}">
                      <a16:colId xmlns:a16="http://schemas.microsoft.com/office/drawing/2014/main" xmlns="" val="3569285183"/>
                    </a:ext>
                  </a:extLst>
                </a:gridCol>
              </a:tblGrid>
              <a:tr h="1869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Date</a:t>
                      </a:r>
                    </a:p>
                  </a:txBody>
                  <a:tcPr marL="8901" marR="8901" marT="8901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Description</a:t>
                      </a:r>
                    </a:p>
                  </a:txBody>
                  <a:tcPr marL="8901" marR="8901" marT="89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Account</a:t>
                      </a:r>
                    </a:p>
                  </a:txBody>
                  <a:tcPr marL="8901" marR="8901" marT="89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Net </a:t>
                      </a:r>
                    </a:p>
                  </a:txBody>
                  <a:tcPr marL="8901" marR="8901" marT="89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Check No.</a:t>
                      </a:r>
                    </a:p>
                  </a:txBody>
                  <a:tcPr marL="8901" marR="8901" marT="89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9583395"/>
                  </a:ext>
                </a:extLst>
              </a:tr>
              <a:tr h="186931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01/13/2025</a:t>
                      </a:r>
                    </a:p>
                  </a:txBody>
                  <a:tcPr marL="8901" marR="8901" marT="8901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Mailchimp (Essential plan, 1500 contacts)(PayPal)</a:t>
                      </a:r>
                    </a:p>
                  </a:txBody>
                  <a:tcPr marL="8901" marR="8901" marT="89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Bank</a:t>
                      </a:r>
                    </a:p>
                  </a:txBody>
                  <a:tcPr marL="8901" marR="8901" marT="89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(28.36)</a:t>
                      </a:r>
                    </a:p>
                  </a:txBody>
                  <a:tcPr marL="8901" marR="8901" marT="89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901" marR="8901" marT="89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09782158"/>
                  </a:ext>
                </a:extLst>
              </a:tr>
              <a:tr h="186931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02/11/2025</a:t>
                      </a:r>
                    </a:p>
                  </a:txBody>
                  <a:tcPr marL="8901" marR="8901" marT="8901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Mailchimp (Essential plan, 1500 contacts)(PayPal)</a:t>
                      </a:r>
                    </a:p>
                  </a:txBody>
                  <a:tcPr marL="8901" marR="8901" marT="89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Bank</a:t>
                      </a:r>
                    </a:p>
                  </a:txBody>
                  <a:tcPr marL="8901" marR="8901" marT="89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(28.36)</a:t>
                      </a:r>
                    </a:p>
                  </a:txBody>
                  <a:tcPr marL="8901" marR="8901" marT="89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901" marR="8901" marT="89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21960965"/>
                  </a:ext>
                </a:extLst>
              </a:tr>
              <a:tr h="186931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03/11/2025</a:t>
                      </a:r>
                    </a:p>
                  </a:txBody>
                  <a:tcPr marL="8901" marR="8901" marT="8901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Mailchimp (Essential plan, 1500 contacts)(PayPal)</a:t>
                      </a:r>
                    </a:p>
                  </a:txBody>
                  <a:tcPr marL="8901" marR="8901" marT="89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Bank</a:t>
                      </a:r>
                    </a:p>
                  </a:txBody>
                  <a:tcPr marL="8901" marR="8901" marT="89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(28.36)</a:t>
                      </a:r>
                    </a:p>
                  </a:txBody>
                  <a:tcPr marL="8901" marR="8901" marT="89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901" marR="8901" marT="89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79520750"/>
                  </a:ext>
                </a:extLst>
              </a:tr>
              <a:tr h="186931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04/11/2025</a:t>
                      </a:r>
                    </a:p>
                  </a:txBody>
                  <a:tcPr marL="8901" marR="8901" marT="8901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Mailchimp (Essential plan, 1500 contacts)(PayPal)</a:t>
                      </a:r>
                    </a:p>
                  </a:txBody>
                  <a:tcPr marL="8901" marR="8901" marT="89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Bank</a:t>
                      </a:r>
                    </a:p>
                  </a:txBody>
                  <a:tcPr marL="8901" marR="8901" marT="89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(28.36)</a:t>
                      </a:r>
                    </a:p>
                  </a:txBody>
                  <a:tcPr marL="8901" marR="8901" marT="89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901" marR="8901" marT="89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34586407"/>
                  </a:ext>
                </a:extLst>
              </a:tr>
              <a:tr h="186931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05/12/2025</a:t>
                      </a:r>
                    </a:p>
                  </a:txBody>
                  <a:tcPr marL="8901" marR="8901" marT="8901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Mailchimp (Essential plan, 1500 contacts)(PayPal)</a:t>
                      </a:r>
                    </a:p>
                  </a:txBody>
                  <a:tcPr marL="8901" marR="8901" marT="89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Bank</a:t>
                      </a:r>
                    </a:p>
                  </a:txBody>
                  <a:tcPr marL="8901" marR="8901" marT="89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(28.36)</a:t>
                      </a:r>
                    </a:p>
                  </a:txBody>
                  <a:tcPr marL="8901" marR="8901" marT="89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901" marR="8901" marT="89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21718504"/>
                  </a:ext>
                </a:extLst>
              </a:tr>
              <a:tr h="186931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06/10/2025</a:t>
                      </a:r>
                    </a:p>
                  </a:txBody>
                  <a:tcPr marL="8901" marR="8901" marT="8901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Byron Keys (Reimbursement)("mississippisigmas" Website 3 Year Renewal)</a:t>
                      </a:r>
                    </a:p>
                  </a:txBody>
                  <a:tcPr marL="8901" marR="8901" marT="89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Bank</a:t>
                      </a:r>
                    </a:p>
                  </a:txBody>
                  <a:tcPr marL="8901" marR="8901" marT="89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(396.65)</a:t>
                      </a:r>
                    </a:p>
                  </a:txBody>
                  <a:tcPr marL="8901" marR="8901" marT="89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1671</a:t>
                      </a:r>
                    </a:p>
                  </a:txBody>
                  <a:tcPr marL="8901" marR="8901" marT="89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57415608"/>
                  </a:ext>
                </a:extLst>
              </a:tr>
              <a:tr h="186931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06/11/2025</a:t>
                      </a:r>
                    </a:p>
                  </a:txBody>
                  <a:tcPr marL="8901" marR="8901" marT="8901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Mailchimp (Essential plan, 1500 contacts)(PayPal)</a:t>
                      </a:r>
                    </a:p>
                  </a:txBody>
                  <a:tcPr marL="8901" marR="8901" marT="89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Bank</a:t>
                      </a:r>
                    </a:p>
                  </a:txBody>
                  <a:tcPr marL="8901" marR="8901" marT="89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(28.36)</a:t>
                      </a:r>
                    </a:p>
                  </a:txBody>
                  <a:tcPr marL="8901" marR="8901" marT="89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901" marR="8901" marT="89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98340803"/>
                  </a:ext>
                </a:extLst>
              </a:tr>
              <a:tr h="186931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07/11/2025</a:t>
                      </a:r>
                    </a:p>
                  </a:txBody>
                  <a:tcPr marL="8901" marR="8901" marT="8901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Mailchimp (Essential plan, 1500 contacts)(PayPal)</a:t>
                      </a:r>
                    </a:p>
                  </a:txBody>
                  <a:tcPr marL="8901" marR="8901" marT="89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Bank</a:t>
                      </a:r>
                    </a:p>
                  </a:txBody>
                  <a:tcPr marL="8901" marR="8901" marT="89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(28.36)</a:t>
                      </a:r>
                    </a:p>
                  </a:txBody>
                  <a:tcPr marL="8901" marR="8901" marT="89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901" marR="8901" marT="89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24512929"/>
                  </a:ext>
                </a:extLst>
              </a:tr>
              <a:tr h="186931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08/11/2025</a:t>
                      </a:r>
                    </a:p>
                  </a:txBody>
                  <a:tcPr marL="8901" marR="8901" marT="8901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Mailchimp (Essential plan, 1500 contacts)(PayPal)</a:t>
                      </a:r>
                    </a:p>
                  </a:txBody>
                  <a:tcPr marL="8901" marR="8901" marT="89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Bank</a:t>
                      </a:r>
                    </a:p>
                  </a:txBody>
                  <a:tcPr marL="8901" marR="8901" marT="89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(28.36)</a:t>
                      </a:r>
                    </a:p>
                  </a:txBody>
                  <a:tcPr marL="8901" marR="8901" marT="89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901" marR="8901" marT="89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4479323"/>
                  </a:ext>
                </a:extLst>
              </a:tr>
              <a:tr h="186931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09/11/2025</a:t>
                      </a:r>
                    </a:p>
                  </a:txBody>
                  <a:tcPr marL="8901" marR="8901" marT="8901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Mailchimp (Essential plan, 1500 contacts)(PayPal)</a:t>
                      </a:r>
                    </a:p>
                  </a:txBody>
                  <a:tcPr marL="8901" marR="8901" marT="89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Bank</a:t>
                      </a:r>
                    </a:p>
                  </a:txBody>
                  <a:tcPr marL="8901" marR="8901" marT="89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(28.36)</a:t>
                      </a:r>
                    </a:p>
                  </a:txBody>
                  <a:tcPr marL="8901" marR="8901" marT="89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901" marR="8901" marT="89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44158370"/>
                  </a:ext>
                </a:extLst>
              </a:tr>
              <a:tr h="186931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10/14/2025</a:t>
                      </a:r>
                    </a:p>
                  </a:txBody>
                  <a:tcPr marL="8901" marR="8901" marT="8901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Mailchimp (Essential plan, 1500 contacts)(PayPal)</a:t>
                      </a:r>
                    </a:p>
                  </a:txBody>
                  <a:tcPr marL="8901" marR="8901" marT="89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Bank</a:t>
                      </a:r>
                    </a:p>
                  </a:txBody>
                  <a:tcPr marL="8901" marR="8901" marT="89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(26.50)</a:t>
                      </a:r>
                    </a:p>
                  </a:txBody>
                  <a:tcPr marL="8901" marR="8901" marT="89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901" marR="8901" marT="89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7669610"/>
                  </a:ext>
                </a:extLst>
              </a:tr>
              <a:tr h="186931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10/15/2025</a:t>
                      </a:r>
                    </a:p>
                  </a:txBody>
                  <a:tcPr marL="8901" marR="8901" marT="8901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Wix.com Inc. (Google Workspace Starter)</a:t>
                      </a:r>
                    </a:p>
                  </a:txBody>
                  <a:tcPr marL="8901" marR="8901" marT="89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PayPal</a:t>
                      </a:r>
                    </a:p>
                  </a:txBody>
                  <a:tcPr marL="8901" marR="8901" marT="89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(91.56)</a:t>
                      </a:r>
                    </a:p>
                  </a:txBody>
                  <a:tcPr marL="8901" marR="8901" marT="89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901" marR="8901" marT="89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97835847"/>
                  </a:ext>
                </a:extLst>
              </a:tr>
              <a:tr h="186931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11/12/2025</a:t>
                      </a:r>
                    </a:p>
                  </a:txBody>
                  <a:tcPr marL="8901" marR="8901" marT="8901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Mailchimp (Essential plan, 1500 contacts)(PayPal)</a:t>
                      </a:r>
                    </a:p>
                  </a:txBody>
                  <a:tcPr marL="8901" marR="8901" marT="89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Bank</a:t>
                      </a:r>
                    </a:p>
                  </a:txBody>
                  <a:tcPr marL="8901" marR="8901" marT="89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(28.36)</a:t>
                      </a:r>
                    </a:p>
                  </a:txBody>
                  <a:tcPr marL="8901" marR="8901" marT="89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901" marR="8901" marT="89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44708040"/>
                  </a:ext>
                </a:extLst>
              </a:tr>
              <a:tr h="186931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12/11/2025</a:t>
                      </a:r>
                    </a:p>
                  </a:txBody>
                  <a:tcPr marL="8901" marR="8901" marT="8901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Mailchimp (Essential plan, 1500 contacts)(PayPal)</a:t>
                      </a:r>
                    </a:p>
                  </a:txBody>
                  <a:tcPr marL="8901" marR="8901" marT="89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Bank</a:t>
                      </a:r>
                    </a:p>
                  </a:txBody>
                  <a:tcPr marL="8901" marR="8901" marT="89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(28.36)</a:t>
                      </a:r>
                    </a:p>
                  </a:txBody>
                  <a:tcPr marL="8901" marR="8901" marT="89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901" marR="8901" marT="89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370892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9878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6284765-17C8-BF27-1E2A-309AB459F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4772" y="-10061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Statement of Activities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Expenses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29966C9-423D-76C7-9C8E-0D4B8E45D3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4772" y="1607906"/>
            <a:ext cx="10515600" cy="4351338"/>
          </a:xfrm>
        </p:spPr>
        <p:txBody>
          <a:bodyPr/>
          <a:lstStyle/>
          <a:p>
            <a:pPr marL="457200" lvl="1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91306F4-8341-48AE-9EFC-A1BE7686A092}"/>
              </a:ext>
            </a:extLst>
          </p:cNvPr>
          <p:cNvSpPr txBox="1"/>
          <p:nvPr/>
        </p:nvSpPr>
        <p:spPr>
          <a:xfrm>
            <a:off x="4876801" y="5184117"/>
            <a:ext cx="4231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State Conference Expenses 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4C1B10E5-F6D2-4176-88F4-70017EAF76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7556433"/>
              </p:ext>
            </p:extLst>
          </p:nvPr>
        </p:nvGraphicFramePr>
        <p:xfrm>
          <a:off x="1429870" y="1914265"/>
          <a:ext cx="10515599" cy="1869310"/>
        </p:xfrm>
        <a:graphic>
          <a:graphicData uri="http://schemas.openxmlformats.org/drawingml/2006/table">
            <a:tbl>
              <a:tblPr/>
              <a:tblGrid>
                <a:gridCol w="738197">
                  <a:extLst>
                    <a:ext uri="{9D8B030D-6E8A-4147-A177-3AD203B41FA5}">
                      <a16:colId xmlns:a16="http://schemas.microsoft.com/office/drawing/2014/main" xmlns="" val="3083977112"/>
                    </a:ext>
                  </a:extLst>
                </a:gridCol>
                <a:gridCol w="7127009">
                  <a:extLst>
                    <a:ext uri="{9D8B030D-6E8A-4147-A177-3AD203B41FA5}">
                      <a16:colId xmlns:a16="http://schemas.microsoft.com/office/drawing/2014/main" xmlns="" val="3691019532"/>
                    </a:ext>
                  </a:extLst>
                </a:gridCol>
                <a:gridCol w="853818">
                  <a:extLst>
                    <a:ext uri="{9D8B030D-6E8A-4147-A177-3AD203B41FA5}">
                      <a16:colId xmlns:a16="http://schemas.microsoft.com/office/drawing/2014/main" xmlns="" val="1300109175"/>
                    </a:ext>
                  </a:extLst>
                </a:gridCol>
                <a:gridCol w="844924">
                  <a:extLst>
                    <a:ext uri="{9D8B030D-6E8A-4147-A177-3AD203B41FA5}">
                      <a16:colId xmlns:a16="http://schemas.microsoft.com/office/drawing/2014/main" xmlns="" val="2276328670"/>
                    </a:ext>
                  </a:extLst>
                </a:gridCol>
                <a:gridCol w="951651">
                  <a:extLst>
                    <a:ext uri="{9D8B030D-6E8A-4147-A177-3AD203B41FA5}">
                      <a16:colId xmlns:a16="http://schemas.microsoft.com/office/drawing/2014/main" xmlns="" val="1802858193"/>
                    </a:ext>
                  </a:extLst>
                </a:gridCol>
              </a:tblGrid>
              <a:tr h="1869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Date</a:t>
                      </a:r>
                    </a:p>
                  </a:txBody>
                  <a:tcPr marL="8901" marR="8901" marT="8901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Description</a:t>
                      </a:r>
                    </a:p>
                  </a:txBody>
                  <a:tcPr marL="8901" marR="8901" marT="89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Account</a:t>
                      </a:r>
                    </a:p>
                  </a:txBody>
                  <a:tcPr marL="8901" marR="8901" marT="89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Net </a:t>
                      </a:r>
                    </a:p>
                  </a:txBody>
                  <a:tcPr marL="8901" marR="8901" marT="89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Check No.</a:t>
                      </a:r>
                    </a:p>
                  </a:txBody>
                  <a:tcPr marL="8901" marR="8901" marT="89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98928242"/>
                  </a:ext>
                </a:extLst>
              </a:tr>
              <a:tr h="186931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02/24/2025</a:t>
                      </a:r>
                    </a:p>
                  </a:txBody>
                  <a:tcPr marL="8901" marR="8901" marT="8901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Jackson Convention Complex (Remaining Fee: Jackson Convention Complex, MS State Conference)</a:t>
                      </a:r>
                    </a:p>
                  </a:txBody>
                  <a:tcPr marL="8901" marR="8901" marT="89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Bank</a:t>
                      </a:r>
                    </a:p>
                  </a:txBody>
                  <a:tcPr marL="8901" marR="8901" marT="89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(12,631.20)</a:t>
                      </a:r>
                    </a:p>
                  </a:txBody>
                  <a:tcPr marL="8901" marR="8901" marT="89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1656</a:t>
                      </a:r>
                    </a:p>
                  </a:txBody>
                  <a:tcPr marL="8901" marR="8901" marT="89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52396628"/>
                  </a:ext>
                </a:extLst>
              </a:tr>
              <a:tr h="186931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03/01/2025</a:t>
                      </a:r>
                    </a:p>
                  </a:txBody>
                  <a:tcPr marL="8901" marR="8901" marT="8901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Flowers by Will (Flowers for MS State Conference)</a:t>
                      </a:r>
                    </a:p>
                  </a:txBody>
                  <a:tcPr marL="8901" marR="8901" marT="89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Bank</a:t>
                      </a:r>
                    </a:p>
                  </a:txBody>
                  <a:tcPr marL="8901" marR="8901" marT="89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(70.59)</a:t>
                      </a:r>
                    </a:p>
                  </a:txBody>
                  <a:tcPr marL="8901" marR="8901" marT="89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901" marR="8901" marT="89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07629153"/>
                  </a:ext>
                </a:extLst>
              </a:tr>
              <a:tr h="186931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03/03/2025</a:t>
                      </a:r>
                    </a:p>
                  </a:txBody>
                  <a:tcPr marL="8901" marR="8901" marT="8901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Westin (Regional Director lodging for MS State Conference)(Jackson, MS)</a:t>
                      </a:r>
                    </a:p>
                  </a:txBody>
                  <a:tcPr marL="8901" marR="8901" marT="89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Bank</a:t>
                      </a:r>
                    </a:p>
                  </a:txBody>
                  <a:tcPr marL="8901" marR="8901" marT="89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(598.32)</a:t>
                      </a:r>
                    </a:p>
                  </a:txBody>
                  <a:tcPr marL="8901" marR="8901" marT="89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901" marR="8901" marT="89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63966063"/>
                  </a:ext>
                </a:extLst>
              </a:tr>
              <a:tr h="186931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03/06/2025</a:t>
                      </a:r>
                    </a:p>
                  </a:txBody>
                  <a:tcPr marL="8901" marR="8901" marT="8901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Trey Newsome (Disc Jockey for MS State Conference)</a:t>
                      </a:r>
                    </a:p>
                  </a:txBody>
                  <a:tcPr marL="8901" marR="8901" marT="89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Bank</a:t>
                      </a:r>
                    </a:p>
                  </a:txBody>
                  <a:tcPr marL="8901" marR="8901" marT="89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(500.00)</a:t>
                      </a:r>
                    </a:p>
                  </a:txBody>
                  <a:tcPr marL="8901" marR="8901" marT="89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1660</a:t>
                      </a:r>
                    </a:p>
                  </a:txBody>
                  <a:tcPr marL="8901" marR="8901" marT="89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42793664"/>
                  </a:ext>
                </a:extLst>
              </a:tr>
              <a:tr h="186931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03/10/2025</a:t>
                      </a:r>
                    </a:p>
                  </a:txBody>
                  <a:tcPr marL="8901" marR="8901" marT="8901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Lisa Cook (Decorations for MS State Conference)</a:t>
                      </a:r>
                    </a:p>
                  </a:txBody>
                  <a:tcPr marL="8901" marR="8901" marT="89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Bank</a:t>
                      </a:r>
                    </a:p>
                  </a:txBody>
                  <a:tcPr marL="8901" marR="8901" marT="89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(1,271.61)</a:t>
                      </a:r>
                    </a:p>
                  </a:txBody>
                  <a:tcPr marL="8901" marR="8901" marT="89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1661</a:t>
                      </a:r>
                    </a:p>
                  </a:txBody>
                  <a:tcPr marL="8901" marR="8901" marT="89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9494616"/>
                  </a:ext>
                </a:extLst>
              </a:tr>
              <a:tr h="186931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03/18/2025</a:t>
                      </a:r>
                    </a:p>
                  </a:txBody>
                  <a:tcPr marL="8901" marR="8901" marT="8901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1Vision (Journals for MS State Conference)</a:t>
                      </a:r>
                    </a:p>
                  </a:txBody>
                  <a:tcPr marL="8901" marR="8901" marT="89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Bank</a:t>
                      </a:r>
                    </a:p>
                  </a:txBody>
                  <a:tcPr marL="8901" marR="8901" marT="89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(390.01)</a:t>
                      </a:r>
                    </a:p>
                  </a:txBody>
                  <a:tcPr marL="8901" marR="8901" marT="89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1662</a:t>
                      </a:r>
                    </a:p>
                  </a:txBody>
                  <a:tcPr marL="8901" marR="8901" marT="89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88801880"/>
                  </a:ext>
                </a:extLst>
              </a:tr>
              <a:tr h="186931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03/18/2025</a:t>
                      </a:r>
                    </a:p>
                  </a:txBody>
                  <a:tcPr marL="8901" marR="8901" marT="8901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Sedric Scott (Reimbursement)(Gamma Psi lodging for MS State Conference)(One-night stay)</a:t>
                      </a:r>
                    </a:p>
                  </a:txBody>
                  <a:tcPr marL="8901" marR="8901" marT="89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Bank</a:t>
                      </a:r>
                    </a:p>
                  </a:txBody>
                  <a:tcPr marL="8901" marR="8901" marT="89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(199.44)</a:t>
                      </a:r>
                    </a:p>
                  </a:txBody>
                  <a:tcPr marL="8901" marR="8901" marT="89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1663</a:t>
                      </a:r>
                    </a:p>
                  </a:txBody>
                  <a:tcPr marL="8901" marR="8901" marT="89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61085836"/>
                  </a:ext>
                </a:extLst>
              </a:tr>
              <a:tr h="186931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03/18/2025</a:t>
                      </a:r>
                    </a:p>
                  </a:txBody>
                  <a:tcPr marL="8901" marR="8901" marT="8901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Patrick Owens (Reimbursement)(Miss PBS Pageant materials for MS State Conference)</a:t>
                      </a:r>
                    </a:p>
                  </a:txBody>
                  <a:tcPr marL="8901" marR="8901" marT="89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Bank</a:t>
                      </a:r>
                    </a:p>
                  </a:txBody>
                  <a:tcPr marL="8901" marR="8901" marT="89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(98.44)</a:t>
                      </a:r>
                    </a:p>
                  </a:txBody>
                  <a:tcPr marL="8901" marR="8901" marT="89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1664</a:t>
                      </a:r>
                    </a:p>
                  </a:txBody>
                  <a:tcPr marL="8901" marR="8901" marT="89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47147798"/>
                  </a:ext>
                </a:extLst>
              </a:tr>
              <a:tr h="186931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09/22/2025</a:t>
                      </a:r>
                    </a:p>
                  </a:txBody>
                  <a:tcPr marL="8901" marR="8901" marT="8901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Banquet Biloxi (Deposit: Golden Nugget, MS State Conference)(Biloxi, MS)</a:t>
                      </a:r>
                    </a:p>
                  </a:txBody>
                  <a:tcPr marL="8901" marR="8901" marT="89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Bank</a:t>
                      </a:r>
                    </a:p>
                  </a:txBody>
                  <a:tcPr marL="8901" marR="8901" marT="89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(3,000.00)</a:t>
                      </a:r>
                    </a:p>
                  </a:txBody>
                  <a:tcPr marL="8901" marR="8901" marT="89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901" marR="8901" marT="89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956691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6244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6284765-17C8-BF27-1E2A-309AB459F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4772" y="-10061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Statement of Activities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Expenses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29966C9-423D-76C7-9C8E-0D4B8E45D3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4772" y="1607906"/>
            <a:ext cx="10515600" cy="4351338"/>
          </a:xfrm>
        </p:spPr>
        <p:txBody>
          <a:bodyPr/>
          <a:lstStyle/>
          <a:p>
            <a:pPr marL="457200" lvl="1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91306F4-8341-48AE-9EFC-A1BE7686A092}"/>
              </a:ext>
            </a:extLst>
          </p:cNvPr>
          <p:cNvSpPr txBox="1"/>
          <p:nvPr/>
        </p:nvSpPr>
        <p:spPr>
          <a:xfrm>
            <a:off x="2182906" y="5166188"/>
            <a:ext cx="89871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State Conference: Gifts, Medallions, Anniversary Pins, Plaques, and Trophies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2979FB86-4920-4216-959A-E2CA47C47E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2998195"/>
              </p:ext>
            </p:extLst>
          </p:nvPr>
        </p:nvGraphicFramePr>
        <p:xfrm>
          <a:off x="1418665" y="2470576"/>
          <a:ext cx="10515599" cy="1308517"/>
        </p:xfrm>
        <a:graphic>
          <a:graphicData uri="http://schemas.openxmlformats.org/drawingml/2006/table">
            <a:tbl>
              <a:tblPr/>
              <a:tblGrid>
                <a:gridCol w="738197">
                  <a:extLst>
                    <a:ext uri="{9D8B030D-6E8A-4147-A177-3AD203B41FA5}">
                      <a16:colId xmlns:a16="http://schemas.microsoft.com/office/drawing/2014/main" xmlns="" val="319155636"/>
                    </a:ext>
                  </a:extLst>
                </a:gridCol>
                <a:gridCol w="7127009">
                  <a:extLst>
                    <a:ext uri="{9D8B030D-6E8A-4147-A177-3AD203B41FA5}">
                      <a16:colId xmlns:a16="http://schemas.microsoft.com/office/drawing/2014/main" xmlns="" val="2927356701"/>
                    </a:ext>
                  </a:extLst>
                </a:gridCol>
                <a:gridCol w="853818">
                  <a:extLst>
                    <a:ext uri="{9D8B030D-6E8A-4147-A177-3AD203B41FA5}">
                      <a16:colId xmlns:a16="http://schemas.microsoft.com/office/drawing/2014/main" xmlns="" val="3305363803"/>
                    </a:ext>
                  </a:extLst>
                </a:gridCol>
                <a:gridCol w="844924">
                  <a:extLst>
                    <a:ext uri="{9D8B030D-6E8A-4147-A177-3AD203B41FA5}">
                      <a16:colId xmlns:a16="http://schemas.microsoft.com/office/drawing/2014/main" xmlns="" val="4259258858"/>
                    </a:ext>
                  </a:extLst>
                </a:gridCol>
                <a:gridCol w="951651">
                  <a:extLst>
                    <a:ext uri="{9D8B030D-6E8A-4147-A177-3AD203B41FA5}">
                      <a16:colId xmlns:a16="http://schemas.microsoft.com/office/drawing/2014/main" xmlns="" val="3742156267"/>
                    </a:ext>
                  </a:extLst>
                </a:gridCol>
              </a:tblGrid>
              <a:tr h="1869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Date</a:t>
                      </a:r>
                    </a:p>
                  </a:txBody>
                  <a:tcPr marL="8901" marR="8901" marT="8901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Description</a:t>
                      </a:r>
                    </a:p>
                  </a:txBody>
                  <a:tcPr marL="8901" marR="8901" marT="89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Account</a:t>
                      </a:r>
                    </a:p>
                  </a:txBody>
                  <a:tcPr marL="8901" marR="8901" marT="89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Net </a:t>
                      </a:r>
                    </a:p>
                  </a:txBody>
                  <a:tcPr marL="8901" marR="8901" marT="89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Check No.</a:t>
                      </a:r>
                    </a:p>
                  </a:txBody>
                  <a:tcPr marL="8901" marR="8901" marT="89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44578181"/>
                  </a:ext>
                </a:extLst>
              </a:tr>
              <a:tr h="186931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01/09/2025</a:t>
                      </a:r>
                    </a:p>
                  </a:txBody>
                  <a:tcPr marL="8901" marR="8901" marT="8901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Linderal Design Company (Gifts for MS State Conference)</a:t>
                      </a:r>
                    </a:p>
                  </a:txBody>
                  <a:tcPr marL="8901" marR="8901" marT="89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Bank</a:t>
                      </a:r>
                    </a:p>
                  </a:txBody>
                  <a:tcPr marL="8901" marR="8901" marT="89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(4,770.00)</a:t>
                      </a:r>
                    </a:p>
                  </a:txBody>
                  <a:tcPr marL="8901" marR="8901" marT="89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901" marR="8901" marT="89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73068073"/>
                  </a:ext>
                </a:extLst>
              </a:tr>
              <a:tr h="186931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01/09/2025</a:t>
                      </a:r>
                    </a:p>
                  </a:txBody>
                  <a:tcPr marL="8901" marR="8901" marT="8901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Wire Transfer Fee (Payment to Linderal Design Company)</a:t>
                      </a:r>
                    </a:p>
                  </a:txBody>
                  <a:tcPr marL="8901" marR="8901" marT="89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Bank</a:t>
                      </a:r>
                    </a:p>
                  </a:txBody>
                  <a:tcPr marL="8901" marR="8901" marT="89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(25.00)</a:t>
                      </a:r>
                    </a:p>
                  </a:txBody>
                  <a:tcPr marL="8901" marR="8901" marT="89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901" marR="8901" marT="89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32211990"/>
                  </a:ext>
                </a:extLst>
              </a:tr>
              <a:tr h="186931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02/20/2025</a:t>
                      </a:r>
                    </a:p>
                  </a:txBody>
                  <a:tcPr marL="8901" marR="8901" marT="8901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Crown Awards Inc. (Magnolia Club Medallions/Anniversay Pins for MS State Conference)</a:t>
                      </a:r>
                    </a:p>
                  </a:txBody>
                  <a:tcPr marL="8901" marR="8901" marT="89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Bank</a:t>
                      </a:r>
                    </a:p>
                  </a:txBody>
                  <a:tcPr marL="8901" marR="8901" marT="89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(1,164.95)</a:t>
                      </a:r>
                    </a:p>
                  </a:txBody>
                  <a:tcPr marL="8901" marR="8901" marT="89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901" marR="8901" marT="89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48939127"/>
                  </a:ext>
                </a:extLst>
              </a:tr>
              <a:tr h="186931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02/24/2025</a:t>
                      </a:r>
                    </a:p>
                  </a:txBody>
                  <a:tcPr marL="8901" marR="8901" marT="8901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Crown Awards Inc. (Magnolia Club Medallions/Anniversay Pins for MS State Conference)</a:t>
                      </a:r>
                    </a:p>
                  </a:txBody>
                  <a:tcPr marL="8901" marR="8901" marT="89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Bank</a:t>
                      </a:r>
                    </a:p>
                  </a:txBody>
                  <a:tcPr marL="8901" marR="8901" marT="89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(42.28)</a:t>
                      </a:r>
                    </a:p>
                  </a:txBody>
                  <a:tcPr marL="8901" marR="8901" marT="89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901" marR="8901" marT="89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5617710"/>
                  </a:ext>
                </a:extLst>
              </a:tr>
              <a:tr h="186931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03/06/2025</a:t>
                      </a:r>
                    </a:p>
                  </a:txBody>
                  <a:tcPr marL="8901" marR="8901" marT="8901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TST Shirts, LLC  (Plaques and Trophies for MS State Conference)</a:t>
                      </a:r>
                    </a:p>
                  </a:txBody>
                  <a:tcPr marL="8901" marR="8901" marT="89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Bank</a:t>
                      </a:r>
                    </a:p>
                  </a:txBody>
                  <a:tcPr marL="8901" marR="8901" marT="89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(481.61)</a:t>
                      </a:r>
                    </a:p>
                  </a:txBody>
                  <a:tcPr marL="8901" marR="8901" marT="89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1659</a:t>
                      </a:r>
                    </a:p>
                  </a:txBody>
                  <a:tcPr marL="8901" marR="8901" marT="89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12588664"/>
                  </a:ext>
                </a:extLst>
              </a:tr>
              <a:tr h="186931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03/01/2025</a:t>
                      </a:r>
                    </a:p>
                  </a:txBody>
                  <a:tcPr marL="8901" marR="8901" marT="8901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Ernest Dixon (Reimbursement)(Plaques and awards for MS State Conference)</a:t>
                      </a:r>
                    </a:p>
                  </a:txBody>
                  <a:tcPr marL="8901" marR="8901" marT="89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Bank</a:t>
                      </a:r>
                    </a:p>
                  </a:txBody>
                  <a:tcPr marL="8901" marR="8901" marT="89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(206.73)</a:t>
                      </a:r>
                    </a:p>
                  </a:txBody>
                  <a:tcPr marL="8901" marR="8901" marT="89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1658</a:t>
                      </a:r>
                    </a:p>
                  </a:txBody>
                  <a:tcPr marL="8901" marR="8901" marT="89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640889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5356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6284765-17C8-BF27-1E2A-309AB459F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4772" y="-10061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Statement of Activities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Expenses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29966C9-423D-76C7-9C8E-0D4B8E45D3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4772" y="1607906"/>
            <a:ext cx="10515600" cy="4351338"/>
          </a:xfrm>
        </p:spPr>
        <p:txBody>
          <a:bodyPr/>
          <a:lstStyle/>
          <a:p>
            <a:pPr marL="457200" lvl="1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91306F4-8341-48AE-9EFC-A1BE7686A092}"/>
              </a:ext>
            </a:extLst>
          </p:cNvPr>
          <p:cNvSpPr txBox="1"/>
          <p:nvPr/>
        </p:nvSpPr>
        <p:spPr>
          <a:xfrm>
            <a:off x="3792071" y="5228941"/>
            <a:ext cx="60870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State Conference: Chapter and Individual Awards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59C9DEA3-AF4B-4C6C-88B1-F038EA9F74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256338"/>
              </p:ext>
            </p:extLst>
          </p:nvPr>
        </p:nvGraphicFramePr>
        <p:xfrm>
          <a:off x="1456765" y="2158548"/>
          <a:ext cx="10515599" cy="1121586"/>
        </p:xfrm>
        <a:graphic>
          <a:graphicData uri="http://schemas.openxmlformats.org/drawingml/2006/table">
            <a:tbl>
              <a:tblPr/>
              <a:tblGrid>
                <a:gridCol w="738197">
                  <a:extLst>
                    <a:ext uri="{9D8B030D-6E8A-4147-A177-3AD203B41FA5}">
                      <a16:colId xmlns:a16="http://schemas.microsoft.com/office/drawing/2014/main" xmlns="" val="495959529"/>
                    </a:ext>
                  </a:extLst>
                </a:gridCol>
                <a:gridCol w="7127009">
                  <a:extLst>
                    <a:ext uri="{9D8B030D-6E8A-4147-A177-3AD203B41FA5}">
                      <a16:colId xmlns:a16="http://schemas.microsoft.com/office/drawing/2014/main" xmlns="" val="506357855"/>
                    </a:ext>
                  </a:extLst>
                </a:gridCol>
                <a:gridCol w="853818">
                  <a:extLst>
                    <a:ext uri="{9D8B030D-6E8A-4147-A177-3AD203B41FA5}">
                      <a16:colId xmlns:a16="http://schemas.microsoft.com/office/drawing/2014/main" xmlns="" val="1851969729"/>
                    </a:ext>
                  </a:extLst>
                </a:gridCol>
                <a:gridCol w="844924">
                  <a:extLst>
                    <a:ext uri="{9D8B030D-6E8A-4147-A177-3AD203B41FA5}">
                      <a16:colId xmlns:a16="http://schemas.microsoft.com/office/drawing/2014/main" xmlns="" val="1253587217"/>
                    </a:ext>
                  </a:extLst>
                </a:gridCol>
                <a:gridCol w="951651">
                  <a:extLst>
                    <a:ext uri="{9D8B030D-6E8A-4147-A177-3AD203B41FA5}">
                      <a16:colId xmlns:a16="http://schemas.microsoft.com/office/drawing/2014/main" xmlns="" val="3265571411"/>
                    </a:ext>
                  </a:extLst>
                </a:gridCol>
              </a:tblGrid>
              <a:tr h="1869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Date</a:t>
                      </a:r>
                    </a:p>
                  </a:txBody>
                  <a:tcPr marL="8901" marR="8901" marT="8901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Description</a:t>
                      </a:r>
                    </a:p>
                  </a:txBody>
                  <a:tcPr marL="8901" marR="8901" marT="89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Account</a:t>
                      </a:r>
                    </a:p>
                  </a:txBody>
                  <a:tcPr marL="8901" marR="8901" marT="89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Net </a:t>
                      </a:r>
                    </a:p>
                  </a:txBody>
                  <a:tcPr marL="8901" marR="8901" marT="89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Check No.</a:t>
                      </a:r>
                    </a:p>
                  </a:txBody>
                  <a:tcPr marL="8901" marR="8901" marT="89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04990847"/>
                  </a:ext>
                </a:extLst>
              </a:tr>
              <a:tr h="186931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03/01/2025</a:t>
                      </a:r>
                    </a:p>
                  </a:txBody>
                  <a:tcPr marL="8901" marR="8901" marT="8901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Johnathan McGee (Daniel Pridgen Memorial Scholarship)</a:t>
                      </a:r>
                    </a:p>
                  </a:txBody>
                  <a:tcPr marL="8901" marR="8901" marT="89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Bank</a:t>
                      </a:r>
                    </a:p>
                  </a:txBody>
                  <a:tcPr marL="8901" marR="8901" marT="89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(500.00)</a:t>
                      </a:r>
                    </a:p>
                  </a:txBody>
                  <a:tcPr marL="8901" marR="8901" marT="89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1657</a:t>
                      </a:r>
                    </a:p>
                  </a:txBody>
                  <a:tcPr marL="8901" marR="8901" marT="89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136590"/>
                  </a:ext>
                </a:extLst>
              </a:tr>
              <a:tr h="186931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03/18/2025</a:t>
                      </a:r>
                    </a:p>
                  </a:txBody>
                  <a:tcPr marL="8901" marR="8901" marT="8901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Theta Eta (Collegiate Chapter Of The Year Award)(Bronze Level)</a:t>
                      </a:r>
                    </a:p>
                  </a:txBody>
                  <a:tcPr marL="8901" marR="8901" marT="89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Bank</a:t>
                      </a:r>
                    </a:p>
                  </a:txBody>
                  <a:tcPr marL="8901" marR="8901" marT="89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(250.00)</a:t>
                      </a:r>
                    </a:p>
                  </a:txBody>
                  <a:tcPr marL="8901" marR="8901" marT="89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1665</a:t>
                      </a:r>
                    </a:p>
                  </a:txBody>
                  <a:tcPr marL="8901" marR="8901" marT="89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52413373"/>
                  </a:ext>
                </a:extLst>
              </a:tr>
              <a:tr h="186931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03/18/2025</a:t>
                      </a:r>
                    </a:p>
                  </a:txBody>
                  <a:tcPr marL="8901" marR="8901" marT="8901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Theta Iota (Collegiate Chapter Of The Year Award)(Silver Level)</a:t>
                      </a:r>
                    </a:p>
                  </a:txBody>
                  <a:tcPr marL="8901" marR="8901" marT="89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Bank</a:t>
                      </a:r>
                    </a:p>
                  </a:txBody>
                  <a:tcPr marL="8901" marR="8901" marT="89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(250.00)</a:t>
                      </a:r>
                    </a:p>
                  </a:txBody>
                  <a:tcPr marL="8901" marR="8901" marT="89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1666</a:t>
                      </a:r>
                    </a:p>
                  </a:txBody>
                  <a:tcPr marL="8901" marR="8901" marT="89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92444588"/>
                  </a:ext>
                </a:extLst>
              </a:tr>
              <a:tr h="186931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03/18/2025</a:t>
                      </a:r>
                    </a:p>
                  </a:txBody>
                  <a:tcPr marL="8901" marR="8901" marT="8901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Theta Iota Sigma (Alumni Chapter Of The Year Award)(Bronze Level)</a:t>
                      </a:r>
                    </a:p>
                  </a:txBody>
                  <a:tcPr marL="8901" marR="8901" marT="89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Bank</a:t>
                      </a:r>
                    </a:p>
                  </a:txBody>
                  <a:tcPr marL="8901" marR="8901" marT="89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(250.00)</a:t>
                      </a:r>
                    </a:p>
                  </a:txBody>
                  <a:tcPr marL="8901" marR="8901" marT="89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1667</a:t>
                      </a:r>
                    </a:p>
                  </a:txBody>
                  <a:tcPr marL="8901" marR="8901" marT="89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92632220"/>
                  </a:ext>
                </a:extLst>
              </a:tr>
              <a:tr h="186931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03/18/2025</a:t>
                      </a:r>
                    </a:p>
                  </a:txBody>
                  <a:tcPr marL="8901" marR="8901" marT="8901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 Sigma (Alumni Chapter Of The Year Award)(Diamond Level)</a:t>
                      </a:r>
                    </a:p>
                  </a:txBody>
                  <a:tcPr marL="8901" marR="8901" marT="89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Bank</a:t>
                      </a:r>
                    </a:p>
                  </a:txBody>
                  <a:tcPr marL="8901" marR="8901" marT="89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(250.00)</a:t>
                      </a:r>
                    </a:p>
                  </a:txBody>
                  <a:tcPr marL="8901" marR="8901" marT="89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1668</a:t>
                      </a:r>
                    </a:p>
                  </a:txBody>
                  <a:tcPr marL="8901" marR="8901" marT="89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34501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2303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6284765-17C8-BF27-1E2A-309AB459F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4772" y="-10061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Statement of Activities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Expenses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29966C9-423D-76C7-9C8E-0D4B8E45D3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4772" y="1607906"/>
            <a:ext cx="10515600" cy="4351338"/>
          </a:xfrm>
        </p:spPr>
        <p:txBody>
          <a:bodyPr/>
          <a:lstStyle/>
          <a:p>
            <a:pPr marL="457200" lvl="1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91306F4-8341-48AE-9EFC-A1BE7686A092}"/>
              </a:ext>
            </a:extLst>
          </p:cNvPr>
          <p:cNvSpPr txBox="1"/>
          <p:nvPr/>
        </p:nvSpPr>
        <p:spPr>
          <a:xfrm>
            <a:off x="2823883" y="5228941"/>
            <a:ext cx="7055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State Conference Service Project: Billy Brumfield Men’s Shelter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2702786C-86B9-4D1B-903A-633988526C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2397899"/>
              </p:ext>
            </p:extLst>
          </p:nvPr>
        </p:nvGraphicFramePr>
        <p:xfrm>
          <a:off x="1456764" y="2684810"/>
          <a:ext cx="10515599" cy="373862"/>
        </p:xfrm>
        <a:graphic>
          <a:graphicData uri="http://schemas.openxmlformats.org/drawingml/2006/table">
            <a:tbl>
              <a:tblPr/>
              <a:tblGrid>
                <a:gridCol w="738197">
                  <a:extLst>
                    <a:ext uri="{9D8B030D-6E8A-4147-A177-3AD203B41FA5}">
                      <a16:colId xmlns:a16="http://schemas.microsoft.com/office/drawing/2014/main" xmlns="" val="1194219409"/>
                    </a:ext>
                  </a:extLst>
                </a:gridCol>
                <a:gridCol w="7127009">
                  <a:extLst>
                    <a:ext uri="{9D8B030D-6E8A-4147-A177-3AD203B41FA5}">
                      <a16:colId xmlns:a16="http://schemas.microsoft.com/office/drawing/2014/main" xmlns="" val="3270121314"/>
                    </a:ext>
                  </a:extLst>
                </a:gridCol>
                <a:gridCol w="853818">
                  <a:extLst>
                    <a:ext uri="{9D8B030D-6E8A-4147-A177-3AD203B41FA5}">
                      <a16:colId xmlns:a16="http://schemas.microsoft.com/office/drawing/2014/main" xmlns="" val="4057220975"/>
                    </a:ext>
                  </a:extLst>
                </a:gridCol>
                <a:gridCol w="844924">
                  <a:extLst>
                    <a:ext uri="{9D8B030D-6E8A-4147-A177-3AD203B41FA5}">
                      <a16:colId xmlns:a16="http://schemas.microsoft.com/office/drawing/2014/main" xmlns="" val="2885339088"/>
                    </a:ext>
                  </a:extLst>
                </a:gridCol>
                <a:gridCol w="951651">
                  <a:extLst>
                    <a:ext uri="{9D8B030D-6E8A-4147-A177-3AD203B41FA5}">
                      <a16:colId xmlns:a16="http://schemas.microsoft.com/office/drawing/2014/main" xmlns="" val="334023316"/>
                    </a:ext>
                  </a:extLst>
                </a:gridCol>
              </a:tblGrid>
              <a:tr h="1869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Date</a:t>
                      </a:r>
                    </a:p>
                  </a:txBody>
                  <a:tcPr marL="8901" marR="8901" marT="8901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Description</a:t>
                      </a:r>
                    </a:p>
                  </a:txBody>
                  <a:tcPr marL="8901" marR="8901" marT="89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Account</a:t>
                      </a:r>
                    </a:p>
                  </a:txBody>
                  <a:tcPr marL="8901" marR="8901" marT="89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Net </a:t>
                      </a:r>
                    </a:p>
                  </a:txBody>
                  <a:tcPr marL="8901" marR="8901" marT="89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Check No.</a:t>
                      </a:r>
                    </a:p>
                  </a:txBody>
                  <a:tcPr marL="8901" marR="8901" marT="89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87689227"/>
                  </a:ext>
                </a:extLst>
              </a:tr>
              <a:tr h="186931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03/19/2025</a:t>
                      </a:r>
                    </a:p>
                  </a:txBody>
                  <a:tcPr marL="8901" marR="8901" marT="8901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Stewpot Community Services (MS State Conference Service Project: Billy Brumfield Men's Shelter)</a:t>
                      </a:r>
                    </a:p>
                  </a:txBody>
                  <a:tcPr marL="8901" marR="8901" marT="89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PayPal</a:t>
                      </a:r>
                    </a:p>
                  </a:txBody>
                  <a:tcPr marL="8901" marR="8901" marT="89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(374.09)</a:t>
                      </a:r>
                    </a:p>
                  </a:txBody>
                  <a:tcPr marL="8901" marR="8901" marT="89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901" marR="8901" marT="89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590125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8791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6284765-17C8-BF27-1E2A-309AB459F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4772" y="-10061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Statement of Activities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Expenses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29966C9-423D-76C7-9C8E-0D4B8E45D3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4772" y="1607906"/>
            <a:ext cx="10515600" cy="4351338"/>
          </a:xfrm>
        </p:spPr>
        <p:txBody>
          <a:bodyPr/>
          <a:lstStyle/>
          <a:p>
            <a:pPr marL="457200" lvl="1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91306F4-8341-48AE-9EFC-A1BE7686A092}"/>
              </a:ext>
            </a:extLst>
          </p:cNvPr>
          <p:cNvSpPr txBox="1"/>
          <p:nvPr/>
        </p:nvSpPr>
        <p:spPr>
          <a:xfrm>
            <a:off x="2823883" y="5228941"/>
            <a:ext cx="7055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Southern Region Conference: Collegiate Registration, Ad, and Fees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61BD158E-F253-4B4A-B0D0-4508FD2F3B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2865741"/>
              </p:ext>
            </p:extLst>
          </p:nvPr>
        </p:nvGraphicFramePr>
        <p:xfrm>
          <a:off x="1456765" y="2551667"/>
          <a:ext cx="10515599" cy="747724"/>
        </p:xfrm>
        <a:graphic>
          <a:graphicData uri="http://schemas.openxmlformats.org/drawingml/2006/table">
            <a:tbl>
              <a:tblPr/>
              <a:tblGrid>
                <a:gridCol w="738197">
                  <a:extLst>
                    <a:ext uri="{9D8B030D-6E8A-4147-A177-3AD203B41FA5}">
                      <a16:colId xmlns:a16="http://schemas.microsoft.com/office/drawing/2014/main" xmlns="" val="2687250916"/>
                    </a:ext>
                  </a:extLst>
                </a:gridCol>
                <a:gridCol w="7127009">
                  <a:extLst>
                    <a:ext uri="{9D8B030D-6E8A-4147-A177-3AD203B41FA5}">
                      <a16:colId xmlns:a16="http://schemas.microsoft.com/office/drawing/2014/main" xmlns="" val="1841438853"/>
                    </a:ext>
                  </a:extLst>
                </a:gridCol>
                <a:gridCol w="853818">
                  <a:extLst>
                    <a:ext uri="{9D8B030D-6E8A-4147-A177-3AD203B41FA5}">
                      <a16:colId xmlns:a16="http://schemas.microsoft.com/office/drawing/2014/main" xmlns="" val="2550208896"/>
                    </a:ext>
                  </a:extLst>
                </a:gridCol>
                <a:gridCol w="844924">
                  <a:extLst>
                    <a:ext uri="{9D8B030D-6E8A-4147-A177-3AD203B41FA5}">
                      <a16:colId xmlns:a16="http://schemas.microsoft.com/office/drawing/2014/main" xmlns="" val="1764271922"/>
                    </a:ext>
                  </a:extLst>
                </a:gridCol>
                <a:gridCol w="951651">
                  <a:extLst>
                    <a:ext uri="{9D8B030D-6E8A-4147-A177-3AD203B41FA5}">
                      <a16:colId xmlns:a16="http://schemas.microsoft.com/office/drawing/2014/main" xmlns="" val="245680106"/>
                    </a:ext>
                  </a:extLst>
                </a:gridCol>
              </a:tblGrid>
              <a:tr h="1869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Date</a:t>
                      </a:r>
                    </a:p>
                  </a:txBody>
                  <a:tcPr marL="8901" marR="8901" marT="8901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Description</a:t>
                      </a:r>
                    </a:p>
                  </a:txBody>
                  <a:tcPr marL="8901" marR="8901" marT="89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Account</a:t>
                      </a:r>
                    </a:p>
                  </a:txBody>
                  <a:tcPr marL="8901" marR="8901" marT="89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Net </a:t>
                      </a:r>
                    </a:p>
                  </a:txBody>
                  <a:tcPr marL="8901" marR="8901" marT="89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Check No.</a:t>
                      </a:r>
                    </a:p>
                  </a:txBody>
                  <a:tcPr marL="8901" marR="8901" marT="89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00228978"/>
                  </a:ext>
                </a:extLst>
              </a:tr>
              <a:tr h="186931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03/24/2025</a:t>
                      </a:r>
                    </a:p>
                  </a:txBody>
                  <a:tcPr marL="8901" marR="8901" marT="8901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PBS Southern Region(Southern Region Leadership Conference)(Collegiate Registration: $155 x10 + Full Page Ad: $150) </a:t>
                      </a:r>
                    </a:p>
                  </a:txBody>
                  <a:tcPr marL="8901" marR="8901" marT="89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Bank</a:t>
                      </a:r>
                    </a:p>
                  </a:txBody>
                  <a:tcPr marL="8901" marR="8901" marT="89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(1,700.00)</a:t>
                      </a:r>
                    </a:p>
                  </a:txBody>
                  <a:tcPr marL="8901" marR="8901" marT="89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1669</a:t>
                      </a:r>
                    </a:p>
                  </a:txBody>
                  <a:tcPr marL="8901" marR="8901" marT="89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52352532"/>
                  </a:ext>
                </a:extLst>
              </a:tr>
              <a:tr h="186931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04/16/2025</a:t>
                      </a:r>
                    </a:p>
                  </a:txBody>
                  <a:tcPr marL="8901" marR="8901" marT="8901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Hotwire Sales (Lodging for Eta Beta)(Southern Region Leadership Conference)(Atlanta, GA)</a:t>
                      </a:r>
                    </a:p>
                  </a:txBody>
                  <a:tcPr marL="8901" marR="8901" marT="89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Bank</a:t>
                      </a:r>
                    </a:p>
                  </a:txBody>
                  <a:tcPr marL="8901" marR="8901" marT="89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(456.20)</a:t>
                      </a:r>
                    </a:p>
                  </a:txBody>
                  <a:tcPr marL="8901" marR="8901" marT="89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901" marR="8901" marT="89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99390295"/>
                  </a:ext>
                </a:extLst>
              </a:tr>
              <a:tr h="186931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04/16/2025</a:t>
                      </a:r>
                    </a:p>
                  </a:txBody>
                  <a:tcPr marL="8901" marR="8901" marT="8901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Eta Beta (Parking and Incidentals associated with Lodging)(Southern Region Leadership Conference)(Atlanta, GA)</a:t>
                      </a:r>
                    </a:p>
                  </a:txBody>
                  <a:tcPr marL="8901" marR="8901" marT="89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Bank</a:t>
                      </a:r>
                    </a:p>
                  </a:txBody>
                  <a:tcPr marL="8901" marR="8901" marT="89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(150.00)</a:t>
                      </a:r>
                    </a:p>
                  </a:txBody>
                  <a:tcPr marL="8901" marR="8901" marT="89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1670</a:t>
                      </a:r>
                    </a:p>
                  </a:txBody>
                  <a:tcPr marL="8901" marR="8901" marT="89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851142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8054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6284765-17C8-BF27-1E2A-309AB459F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4772" y="92984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Balance Sheet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29966C9-423D-76C7-9C8E-0D4B8E45D3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4772" y="1607906"/>
            <a:ext cx="10515600" cy="4351338"/>
          </a:xfrm>
        </p:spPr>
        <p:txBody>
          <a:bodyPr/>
          <a:lstStyle/>
          <a:p>
            <a:pPr marL="457200" lvl="1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800005" y="1576934"/>
            <a:ext cx="2371712" cy="668326"/>
            <a:chOff x="1574849" y="1585911"/>
            <a:chExt cx="2371712" cy="668326"/>
          </a:xfrm>
        </p:grpSpPr>
        <p:sp>
          <p:nvSpPr>
            <p:cNvPr id="4" name="5-Point Star 3"/>
            <p:cNvSpPr/>
            <p:nvPr/>
          </p:nvSpPr>
          <p:spPr>
            <a:xfrm>
              <a:off x="1574849" y="1585911"/>
              <a:ext cx="593889" cy="565609"/>
            </a:xfrm>
            <a:prstGeom prst="star5">
              <a:avLst/>
            </a:prstGeom>
            <a:solidFill>
              <a:srgbClr val="0066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9480" y="1607906"/>
              <a:ext cx="18570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Baskerville Old Face" panose="02020602080505020303" pitchFamily="18" charset="0"/>
                </a:rPr>
                <a:t>BEGINNING</a:t>
              </a:r>
            </a:p>
            <a:p>
              <a:pPr algn="ctr"/>
              <a:r>
                <a:rPr lang="en-US" dirty="0">
                  <a:latin typeface="Baskerville Old Face" panose="02020602080505020303" pitchFamily="18" charset="0"/>
                </a:rPr>
                <a:t>BALANCE</a:t>
              </a: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6619930" y="1680878"/>
            <a:ext cx="31674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$8,638.31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800005" y="2594894"/>
            <a:ext cx="2371712" cy="565609"/>
            <a:chOff x="1574849" y="1585911"/>
            <a:chExt cx="2371712" cy="565609"/>
          </a:xfrm>
        </p:grpSpPr>
        <p:sp>
          <p:nvSpPr>
            <p:cNvPr id="9" name="5-Point Star 8"/>
            <p:cNvSpPr/>
            <p:nvPr/>
          </p:nvSpPr>
          <p:spPr>
            <a:xfrm>
              <a:off x="1574849" y="1585911"/>
              <a:ext cx="593889" cy="565609"/>
            </a:xfrm>
            <a:prstGeom prst="star5">
              <a:avLst/>
            </a:prstGeom>
            <a:solidFill>
              <a:srgbClr val="0066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089480" y="1738932"/>
              <a:ext cx="18570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Baskerville Old Face" panose="02020602080505020303" pitchFamily="18" charset="0"/>
                </a:rPr>
                <a:t>NET INCOME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00005" y="3641896"/>
            <a:ext cx="2371712" cy="668326"/>
            <a:chOff x="1574849" y="1585911"/>
            <a:chExt cx="2371712" cy="668326"/>
          </a:xfrm>
        </p:grpSpPr>
        <p:sp>
          <p:nvSpPr>
            <p:cNvPr id="12" name="5-Point Star 11"/>
            <p:cNvSpPr/>
            <p:nvPr/>
          </p:nvSpPr>
          <p:spPr>
            <a:xfrm>
              <a:off x="1574849" y="1585911"/>
              <a:ext cx="593889" cy="565609"/>
            </a:xfrm>
            <a:prstGeom prst="star5">
              <a:avLst/>
            </a:prstGeom>
            <a:solidFill>
              <a:srgbClr val="0066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089480" y="1607906"/>
              <a:ext cx="18570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Baskerville Old Face" panose="02020602080505020303" pitchFamily="18" charset="0"/>
                </a:rPr>
                <a:t>ENDING</a:t>
              </a:r>
            </a:p>
            <a:p>
              <a:pPr algn="ctr"/>
              <a:r>
                <a:rPr lang="en-US" dirty="0">
                  <a:latin typeface="Baskerville Old Face" panose="02020602080505020303" pitchFamily="18" charset="0"/>
                </a:rPr>
                <a:t>BALANCE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6619930" y="2646865"/>
            <a:ext cx="31674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$6,694.13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453430" y="3745840"/>
            <a:ext cx="31674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$15,332.44</a:t>
            </a:r>
          </a:p>
        </p:txBody>
      </p:sp>
    </p:spTree>
    <p:extLst>
      <p:ext uri="{BB962C8B-B14F-4D97-AF65-F5344CB8AC3E}">
        <p14:creationId xmlns:p14="http://schemas.microsoft.com/office/powerpoint/2010/main" val="2780179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6284765-17C8-BF27-1E2A-309AB459F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4772" y="-10061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Statement of Activities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Expenses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29966C9-423D-76C7-9C8E-0D4B8E45D3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4772" y="1607906"/>
            <a:ext cx="10515600" cy="4351338"/>
          </a:xfrm>
        </p:spPr>
        <p:txBody>
          <a:bodyPr/>
          <a:lstStyle/>
          <a:p>
            <a:pPr marL="457200" lvl="1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91306F4-8341-48AE-9EFC-A1BE7686A092}"/>
              </a:ext>
            </a:extLst>
          </p:cNvPr>
          <p:cNvSpPr txBox="1"/>
          <p:nvPr/>
        </p:nvSpPr>
        <p:spPr>
          <a:xfrm>
            <a:off x="4876801" y="5184117"/>
            <a:ext cx="33976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Conclave: Stipend and Ad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9DD142CB-0041-4CD4-85CE-F59ACAB81E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2406105"/>
              </p:ext>
            </p:extLst>
          </p:nvPr>
        </p:nvGraphicFramePr>
        <p:xfrm>
          <a:off x="1438836" y="2627202"/>
          <a:ext cx="10515599" cy="560793"/>
        </p:xfrm>
        <a:graphic>
          <a:graphicData uri="http://schemas.openxmlformats.org/drawingml/2006/table">
            <a:tbl>
              <a:tblPr/>
              <a:tblGrid>
                <a:gridCol w="738197">
                  <a:extLst>
                    <a:ext uri="{9D8B030D-6E8A-4147-A177-3AD203B41FA5}">
                      <a16:colId xmlns:a16="http://schemas.microsoft.com/office/drawing/2014/main" xmlns="" val="1947594287"/>
                    </a:ext>
                  </a:extLst>
                </a:gridCol>
                <a:gridCol w="7127009">
                  <a:extLst>
                    <a:ext uri="{9D8B030D-6E8A-4147-A177-3AD203B41FA5}">
                      <a16:colId xmlns:a16="http://schemas.microsoft.com/office/drawing/2014/main" xmlns="" val="3309077422"/>
                    </a:ext>
                  </a:extLst>
                </a:gridCol>
                <a:gridCol w="853818">
                  <a:extLst>
                    <a:ext uri="{9D8B030D-6E8A-4147-A177-3AD203B41FA5}">
                      <a16:colId xmlns:a16="http://schemas.microsoft.com/office/drawing/2014/main" xmlns="" val="309350965"/>
                    </a:ext>
                  </a:extLst>
                </a:gridCol>
                <a:gridCol w="844924">
                  <a:extLst>
                    <a:ext uri="{9D8B030D-6E8A-4147-A177-3AD203B41FA5}">
                      <a16:colId xmlns:a16="http://schemas.microsoft.com/office/drawing/2014/main" xmlns="" val="4099292459"/>
                    </a:ext>
                  </a:extLst>
                </a:gridCol>
                <a:gridCol w="951651">
                  <a:extLst>
                    <a:ext uri="{9D8B030D-6E8A-4147-A177-3AD203B41FA5}">
                      <a16:colId xmlns:a16="http://schemas.microsoft.com/office/drawing/2014/main" xmlns="" val="484265830"/>
                    </a:ext>
                  </a:extLst>
                </a:gridCol>
              </a:tblGrid>
              <a:tr h="1869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Date</a:t>
                      </a:r>
                    </a:p>
                  </a:txBody>
                  <a:tcPr marL="8901" marR="8901" marT="8901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Description</a:t>
                      </a:r>
                    </a:p>
                  </a:txBody>
                  <a:tcPr marL="8901" marR="8901" marT="89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Account</a:t>
                      </a:r>
                    </a:p>
                  </a:txBody>
                  <a:tcPr marL="8901" marR="8901" marT="89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Net </a:t>
                      </a:r>
                    </a:p>
                  </a:txBody>
                  <a:tcPr marL="8901" marR="8901" marT="89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Check No.</a:t>
                      </a:r>
                    </a:p>
                  </a:txBody>
                  <a:tcPr marL="8901" marR="8901" marT="89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86527987"/>
                  </a:ext>
                </a:extLst>
              </a:tr>
              <a:tr h="186931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06/23/2025</a:t>
                      </a:r>
                    </a:p>
                  </a:txBody>
                  <a:tcPr marL="8901" marR="8901" marT="8901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PBS Wash DC (State of Mississippi Conclave Full Page Ad)</a:t>
                      </a:r>
                    </a:p>
                  </a:txBody>
                  <a:tcPr marL="8901" marR="8901" marT="89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Bank</a:t>
                      </a:r>
                    </a:p>
                  </a:txBody>
                  <a:tcPr marL="8901" marR="8901" marT="89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(208.00)</a:t>
                      </a:r>
                    </a:p>
                  </a:txBody>
                  <a:tcPr marL="8901" marR="8901" marT="89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901" marR="8901" marT="89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29500529"/>
                  </a:ext>
                </a:extLst>
              </a:tr>
              <a:tr h="186931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07/14/2025</a:t>
                      </a:r>
                    </a:p>
                  </a:txBody>
                  <a:tcPr marL="8901" marR="8901" marT="8901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Bank Withdrawal (Conclave: Collegiate Stipend for Stepteam members)(Theta Iota: $125 x 8)</a:t>
                      </a:r>
                    </a:p>
                  </a:txBody>
                  <a:tcPr marL="8901" marR="8901" marT="89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Cash</a:t>
                      </a:r>
                    </a:p>
                  </a:txBody>
                  <a:tcPr marL="8901" marR="8901" marT="89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(1,000.00)</a:t>
                      </a:r>
                    </a:p>
                  </a:txBody>
                  <a:tcPr marL="8901" marR="8901" marT="89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901" marR="8901" marT="89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483700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9652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6284765-17C8-BF27-1E2A-309AB459F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4772" y="-10061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Statement of Activities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Expenses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29966C9-423D-76C7-9C8E-0D4B8E45D3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4772" y="1607906"/>
            <a:ext cx="10515600" cy="4351338"/>
          </a:xfrm>
        </p:spPr>
        <p:txBody>
          <a:bodyPr/>
          <a:lstStyle/>
          <a:p>
            <a:pPr marL="457200" lvl="1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91306F4-8341-48AE-9EFC-A1BE7686A092}"/>
              </a:ext>
            </a:extLst>
          </p:cNvPr>
          <p:cNvSpPr txBox="1"/>
          <p:nvPr/>
        </p:nvSpPr>
        <p:spPr>
          <a:xfrm>
            <a:off x="4876801" y="5184117"/>
            <a:ext cx="4231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Brotherhood Retreat and Tailgate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6EBBCE15-2F41-4B0E-8587-3E1FEFFB3F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4081348"/>
              </p:ext>
            </p:extLst>
          </p:nvPr>
        </p:nvGraphicFramePr>
        <p:xfrm>
          <a:off x="1447800" y="2578561"/>
          <a:ext cx="10515599" cy="747724"/>
        </p:xfrm>
        <a:graphic>
          <a:graphicData uri="http://schemas.openxmlformats.org/drawingml/2006/table">
            <a:tbl>
              <a:tblPr/>
              <a:tblGrid>
                <a:gridCol w="738197">
                  <a:extLst>
                    <a:ext uri="{9D8B030D-6E8A-4147-A177-3AD203B41FA5}">
                      <a16:colId xmlns:a16="http://schemas.microsoft.com/office/drawing/2014/main" xmlns="" val="1081222788"/>
                    </a:ext>
                  </a:extLst>
                </a:gridCol>
                <a:gridCol w="7127009">
                  <a:extLst>
                    <a:ext uri="{9D8B030D-6E8A-4147-A177-3AD203B41FA5}">
                      <a16:colId xmlns:a16="http://schemas.microsoft.com/office/drawing/2014/main" xmlns="" val="519497780"/>
                    </a:ext>
                  </a:extLst>
                </a:gridCol>
                <a:gridCol w="853818">
                  <a:extLst>
                    <a:ext uri="{9D8B030D-6E8A-4147-A177-3AD203B41FA5}">
                      <a16:colId xmlns:a16="http://schemas.microsoft.com/office/drawing/2014/main" xmlns="" val="3766671814"/>
                    </a:ext>
                  </a:extLst>
                </a:gridCol>
                <a:gridCol w="844924">
                  <a:extLst>
                    <a:ext uri="{9D8B030D-6E8A-4147-A177-3AD203B41FA5}">
                      <a16:colId xmlns:a16="http://schemas.microsoft.com/office/drawing/2014/main" xmlns="" val="4200103541"/>
                    </a:ext>
                  </a:extLst>
                </a:gridCol>
                <a:gridCol w="951651">
                  <a:extLst>
                    <a:ext uri="{9D8B030D-6E8A-4147-A177-3AD203B41FA5}">
                      <a16:colId xmlns:a16="http://schemas.microsoft.com/office/drawing/2014/main" xmlns="" val="2644009946"/>
                    </a:ext>
                  </a:extLst>
                </a:gridCol>
              </a:tblGrid>
              <a:tr h="1869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Date</a:t>
                      </a:r>
                    </a:p>
                  </a:txBody>
                  <a:tcPr marL="8901" marR="8901" marT="8901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Description</a:t>
                      </a:r>
                    </a:p>
                  </a:txBody>
                  <a:tcPr marL="8901" marR="8901" marT="89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Account</a:t>
                      </a:r>
                    </a:p>
                  </a:txBody>
                  <a:tcPr marL="8901" marR="8901" marT="89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Net </a:t>
                      </a:r>
                    </a:p>
                  </a:txBody>
                  <a:tcPr marL="8901" marR="8901" marT="89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Check No.</a:t>
                      </a:r>
                    </a:p>
                  </a:txBody>
                  <a:tcPr marL="8901" marR="8901" marT="89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73061896"/>
                  </a:ext>
                </a:extLst>
              </a:tr>
              <a:tr h="186931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09/05/2025</a:t>
                      </a:r>
                    </a:p>
                  </a:txBody>
                  <a:tcPr marL="8901" marR="8901" marT="8901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Big Chief BBQ (Catering for Mississippi State Brotherhood Retreat &amp; Tailgate)(1/2 payment)</a:t>
                      </a:r>
                    </a:p>
                  </a:txBody>
                  <a:tcPr marL="8901" marR="8901" marT="89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Bank</a:t>
                      </a:r>
                    </a:p>
                  </a:txBody>
                  <a:tcPr marL="8901" marR="8901" marT="89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(405.00)</a:t>
                      </a:r>
                    </a:p>
                  </a:txBody>
                  <a:tcPr marL="8901" marR="8901" marT="89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901" marR="8901" marT="89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09214231"/>
                  </a:ext>
                </a:extLst>
              </a:tr>
              <a:tr h="186931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09/09/2025</a:t>
                      </a:r>
                    </a:p>
                  </a:txBody>
                  <a:tcPr marL="8901" marR="8901" marT="8901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Big Chief BBQ (Catering for Mississippi State Brotherhood Retreat &amp; Tailgate)(2/2 payment)</a:t>
                      </a:r>
                    </a:p>
                  </a:txBody>
                  <a:tcPr marL="8901" marR="8901" marT="89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Bank</a:t>
                      </a:r>
                    </a:p>
                  </a:txBody>
                  <a:tcPr marL="8901" marR="8901" marT="89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(400.00)</a:t>
                      </a:r>
                    </a:p>
                  </a:txBody>
                  <a:tcPr marL="8901" marR="8901" marT="89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901" marR="8901" marT="89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98576124"/>
                  </a:ext>
                </a:extLst>
              </a:tr>
              <a:tr h="186931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09/13/2025</a:t>
                      </a:r>
                    </a:p>
                  </a:txBody>
                  <a:tcPr marL="8901" marR="8901" marT="8901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Kroger (Misc. Items for Retreat and Tailgate)(Batesville, MS)</a:t>
                      </a:r>
                    </a:p>
                  </a:txBody>
                  <a:tcPr marL="8901" marR="8901" marT="89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Bank</a:t>
                      </a:r>
                    </a:p>
                  </a:txBody>
                  <a:tcPr marL="8901" marR="8901" marT="89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(70.69)</a:t>
                      </a:r>
                    </a:p>
                  </a:txBody>
                  <a:tcPr marL="8901" marR="8901" marT="89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901" marR="8901" marT="89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662251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4774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6284765-17C8-BF27-1E2A-309AB459F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4772" y="-10061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Statement of Activities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Expenses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29966C9-423D-76C7-9C8E-0D4B8E45D3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4772" y="1607906"/>
            <a:ext cx="10515600" cy="4351338"/>
          </a:xfrm>
        </p:spPr>
        <p:txBody>
          <a:bodyPr/>
          <a:lstStyle/>
          <a:p>
            <a:pPr marL="457200" lvl="1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91306F4-8341-48AE-9EFC-A1BE7686A092}"/>
              </a:ext>
            </a:extLst>
          </p:cNvPr>
          <p:cNvSpPr txBox="1"/>
          <p:nvPr/>
        </p:nvSpPr>
        <p:spPr>
          <a:xfrm>
            <a:off x="3980329" y="5184117"/>
            <a:ext cx="51278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Zeta Phi Beta State Conference Gifts and Fees 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856CD7F6-56B9-4EF3-A34B-BDDB6C6466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126092"/>
              </p:ext>
            </p:extLst>
          </p:nvPr>
        </p:nvGraphicFramePr>
        <p:xfrm>
          <a:off x="1438836" y="2417197"/>
          <a:ext cx="10515599" cy="747724"/>
        </p:xfrm>
        <a:graphic>
          <a:graphicData uri="http://schemas.openxmlformats.org/drawingml/2006/table">
            <a:tbl>
              <a:tblPr/>
              <a:tblGrid>
                <a:gridCol w="738197">
                  <a:extLst>
                    <a:ext uri="{9D8B030D-6E8A-4147-A177-3AD203B41FA5}">
                      <a16:colId xmlns:a16="http://schemas.microsoft.com/office/drawing/2014/main" xmlns="" val="1828179906"/>
                    </a:ext>
                  </a:extLst>
                </a:gridCol>
                <a:gridCol w="7127009">
                  <a:extLst>
                    <a:ext uri="{9D8B030D-6E8A-4147-A177-3AD203B41FA5}">
                      <a16:colId xmlns:a16="http://schemas.microsoft.com/office/drawing/2014/main" xmlns="" val="685961807"/>
                    </a:ext>
                  </a:extLst>
                </a:gridCol>
                <a:gridCol w="853818">
                  <a:extLst>
                    <a:ext uri="{9D8B030D-6E8A-4147-A177-3AD203B41FA5}">
                      <a16:colId xmlns:a16="http://schemas.microsoft.com/office/drawing/2014/main" xmlns="" val="2841615286"/>
                    </a:ext>
                  </a:extLst>
                </a:gridCol>
                <a:gridCol w="844924">
                  <a:extLst>
                    <a:ext uri="{9D8B030D-6E8A-4147-A177-3AD203B41FA5}">
                      <a16:colId xmlns:a16="http://schemas.microsoft.com/office/drawing/2014/main" xmlns="" val="2377778737"/>
                    </a:ext>
                  </a:extLst>
                </a:gridCol>
                <a:gridCol w="951651">
                  <a:extLst>
                    <a:ext uri="{9D8B030D-6E8A-4147-A177-3AD203B41FA5}">
                      <a16:colId xmlns:a16="http://schemas.microsoft.com/office/drawing/2014/main" xmlns="" val="741365564"/>
                    </a:ext>
                  </a:extLst>
                </a:gridCol>
              </a:tblGrid>
              <a:tr h="1869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Date</a:t>
                      </a:r>
                    </a:p>
                  </a:txBody>
                  <a:tcPr marL="8901" marR="8901" marT="8901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Description</a:t>
                      </a:r>
                    </a:p>
                  </a:txBody>
                  <a:tcPr marL="8901" marR="8901" marT="89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Account</a:t>
                      </a:r>
                    </a:p>
                  </a:txBody>
                  <a:tcPr marL="8901" marR="8901" marT="89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Net </a:t>
                      </a:r>
                    </a:p>
                  </a:txBody>
                  <a:tcPr marL="8901" marR="8901" marT="89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Check No.</a:t>
                      </a:r>
                    </a:p>
                  </a:txBody>
                  <a:tcPr marL="8901" marR="8901" marT="89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61621571"/>
                  </a:ext>
                </a:extLst>
              </a:tr>
              <a:tr h="186931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02/07/2025</a:t>
                      </a:r>
                    </a:p>
                  </a:txBody>
                  <a:tcPr marL="8901" marR="8901" marT="8901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Kroger (Flowers/Gifts for Zeta Phi Beta MS State Conference)(Jackson, MS)</a:t>
                      </a:r>
                    </a:p>
                  </a:txBody>
                  <a:tcPr marL="8901" marR="8901" marT="89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Bank</a:t>
                      </a:r>
                    </a:p>
                  </a:txBody>
                  <a:tcPr marL="8901" marR="8901" marT="89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(47.52)</a:t>
                      </a:r>
                    </a:p>
                  </a:txBody>
                  <a:tcPr marL="8901" marR="8901" marT="89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901" marR="8901" marT="89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60694223"/>
                  </a:ext>
                </a:extLst>
              </a:tr>
              <a:tr h="186931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02/10/2025</a:t>
                      </a:r>
                    </a:p>
                  </a:txBody>
                  <a:tcPr marL="8901" marR="8901" marT="8901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Westin (State Director lodging for Zeta Phi Beta MS State Conference)(Jackson, MS)</a:t>
                      </a:r>
                    </a:p>
                  </a:txBody>
                  <a:tcPr marL="8901" marR="8901" marT="89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Bank</a:t>
                      </a:r>
                    </a:p>
                  </a:txBody>
                  <a:tcPr marL="8901" marR="8901" marT="89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(201.00)</a:t>
                      </a:r>
                    </a:p>
                  </a:txBody>
                  <a:tcPr marL="8901" marR="8901" marT="89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901" marR="8901" marT="89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04552265"/>
                  </a:ext>
                </a:extLst>
              </a:tr>
              <a:tr h="186931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02/10/2025</a:t>
                      </a:r>
                    </a:p>
                  </a:txBody>
                  <a:tcPr marL="8901" marR="8901" marT="8901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Westin (Concierge Fees: Zeta Phi Beta MS State Conference)(Jackson, MS)</a:t>
                      </a:r>
                    </a:p>
                  </a:txBody>
                  <a:tcPr marL="8901" marR="8901" marT="89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Bank</a:t>
                      </a:r>
                    </a:p>
                  </a:txBody>
                  <a:tcPr marL="8901" marR="8901" marT="89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(30.90)</a:t>
                      </a:r>
                    </a:p>
                  </a:txBody>
                  <a:tcPr marL="8901" marR="8901" marT="89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901" marR="8901" marT="89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614561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7913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6284765-17C8-BF27-1E2A-309AB459F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4772" y="-10061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Statement of Activities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Expenses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29966C9-423D-76C7-9C8E-0D4B8E45D3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4772" y="1607906"/>
            <a:ext cx="10515600" cy="4351338"/>
          </a:xfrm>
        </p:spPr>
        <p:txBody>
          <a:bodyPr/>
          <a:lstStyle/>
          <a:p>
            <a:pPr marL="457200" lvl="1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91306F4-8341-48AE-9EFC-A1BE7686A092}"/>
              </a:ext>
            </a:extLst>
          </p:cNvPr>
          <p:cNvSpPr txBox="1"/>
          <p:nvPr/>
        </p:nvSpPr>
        <p:spPr>
          <a:xfrm>
            <a:off x="4876801" y="5184117"/>
            <a:ext cx="4231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Refunds, Errors, Fees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066957B3-3D24-4E43-A27E-103A3D3FEC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164666"/>
              </p:ext>
            </p:extLst>
          </p:nvPr>
        </p:nvGraphicFramePr>
        <p:xfrm>
          <a:off x="1447800" y="2217482"/>
          <a:ext cx="10515599" cy="1308517"/>
        </p:xfrm>
        <a:graphic>
          <a:graphicData uri="http://schemas.openxmlformats.org/drawingml/2006/table">
            <a:tbl>
              <a:tblPr/>
              <a:tblGrid>
                <a:gridCol w="738197">
                  <a:extLst>
                    <a:ext uri="{9D8B030D-6E8A-4147-A177-3AD203B41FA5}">
                      <a16:colId xmlns:a16="http://schemas.microsoft.com/office/drawing/2014/main" xmlns="" val="1486673820"/>
                    </a:ext>
                  </a:extLst>
                </a:gridCol>
                <a:gridCol w="7127009">
                  <a:extLst>
                    <a:ext uri="{9D8B030D-6E8A-4147-A177-3AD203B41FA5}">
                      <a16:colId xmlns:a16="http://schemas.microsoft.com/office/drawing/2014/main" xmlns="" val="2615932409"/>
                    </a:ext>
                  </a:extLst>
                </a:gridCol>
                <a:gridCol w="853818">
                  <a:extLst>
                    <a:ext uri="{9D8B030D-6E8A-4147-A177-3AD203B41FA5}">
                      <a16:colId xmlns:a16="http://schemas.microsoft.com/office/drawing/2014/main" xmlns="" val="2274843152"/>
                    </a:ext>
                  </a:extLst>
                </a:gridCol>
                <a:gridCol w="844924">
                  <a:extLst>
                    <a:ext uri="{9D8B030D-6E8A-4147-A177-3AD203B41FA5}">
                      <a16:colId xmlns:a16="http://schemas.microsoft.com/office/drawing/2014/main" xmlns="" val="1300170647"/>
                    </a:ext>
                  </a:extLst>
                </a:gridCol>
                <a:gridCol w="951651">
                  <a:extLst>
                    <a:ext uri="{9D8B030D-6E8A-4147-A177-3AD203B41FA5}">
                      <a16:colId xmlns:a16="http://schemas.microsoft.com/office/drawing/2014/main" xmlns="" val="2909029584"/>
                    </a:ext>
                  </a:extLst>
                </a:gridCol>
              </a:tblGrid>
              <a:tr h="1869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Date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Description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Account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Net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Check No.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23919714"/>
                  </a:ext>
                </a:extLst>
              </a:tr>
              <a:tr h="186931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01/14/2025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Linderal Design Company (Gifts for MS State Conference)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Bank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(4,700.00)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25072649"/>
                  </a:ext>
                </a:extLst>
              </a:tr>
              <a:tr h="186931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01/14/2025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Wire Transfer Fee (Payment to Linderal Design Company)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Bank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(25.00)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35868313"/>
                  </a:ext>
                </a:extLst>
              </a:tr>
              <a:tr h="186931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01/30/2025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Letadreon Mattix (Refund, Selected Incorrect Member Status for Registration)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PayPal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(133.85)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44152058"/>
                  </a:ext>
                </a:extLst>
              </a:tr>
              <a:tr h="186931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02/17/2025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Jonathan McDonald (Refund, Submitted Registratin in Error)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PayPal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(133.85)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35530605"/>
                  </a:ext>
                </a:extLst>
              </a:tr>
              <a:tr h="186931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02/26/2025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James Lee (Refund, Mississippi State Conference)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PayPal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(133.85)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5357735"/>
                  </a:ext>
                </a:extLst>
              </a:tr>
              <a:tr h="186931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03/19/2025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Letadreon Mattix (Partial Refund, Mississippi State Conference)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PayPal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(60.00)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000867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2780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9EB2F20-0BE8-DC19-0508-1CCEC228F0D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Questions?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C119928-E1D8-F6DA-4B15-5ABCBDF191D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5235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9EB2F20-0BE8-DC19-0508-1CCEC228F0D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G.O.M.A.B.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C119928-E1D8-F6DA-4B15-5ABCBDF191D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9369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6284765-17C8-BF27-1E2A-309AB459F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4772" y="92984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Statement of Activities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Revenue and Expenses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29966C9-423D-76C7-9C8E-0D4B8E45D3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4772" y="1607906"/>
            <a:ext cx="10515600" cy="4351338"/>
          </a:xfrm>
        </p:spPr>
        <p:txBody>
          <a:bodyPr/>
          <a:lstStyle/>
          <a:p>
            <a:pPr marL="457200" lvl="1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800005" y="1975403"/>
            <a:ext cx="2371712" cy="668326"/>
            <a:chOff x="1574849" y="1585911"/>
            <a:chExt cx="2371712" cy="668326"/>
          </a:xfrm>
        </p:grpSpPr>
        <p:sp>
          <p:nvSpPr>
            <p:cNvPr id="4" name="5-Point Star 3"/>
            <p:cNvSpPr/>
            <p:nvPr/>
          </p:nvSpPr>
          <p:spPr>
            <a:xfrm>
              <a:off x="1574849" y="1585911"/>
              <a:ext cx="593889" cy="565609"/>
            </a:xfrm>
            <a:prstGeom prst="star5">
              <a:avLst/>
            </a:prstGeom>
            <a:solidFill>
              <a:srgbClr val="0066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9480" y="1607906"/>
              <a:ext cx="18570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Baskerville Old Face" panose="02020602080505020303" pitchFamily="18" charset="0"/>
                </a:rPr>
                <a:t>TOTAL</a:t>
              </a:r>
            </a:p>
            <a:p>
              <a:pPr algn="ctr"/>
              <a:r>
                <a:rPr lang="en-US" dirty="0">
                  <a:latin typeface="Baskerville Old Face" panose="02020602080505020303" pitchFamily="18" charset="0"/>
                </a:rPr>
                <a:t>REVENUE</a:t>
              </a: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6453430" y="2089730"/>
            <a:ext cx="31674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$44,700.93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3800005" y="3641896"/>
            <a:ext cx="2371712" cy="668326"/>
            <a:chOff x="1574849" y="1585911"/>
            <a:chExt cx="2371712" cy="668326"/>
          </a:xfrm>
        </p:grpSpPr>
        <p:sp>
          <p:nvSpPr>
            <p:cNvPr id="12" name="5-Point Star 11"/>
            <p:cNvSpPr/>
            <p:nvPr/>
          </p:nvSpPr>
          <p:spPr>
            <a:xfrm>
              <a:off x="1574849" y="1585911"/>
              <a:ext cx="593889" cy="565609"/>
            </a:xfrm>
            <a:prstGeom prst="star5">
              <a:avLst/>
            </a:prstGeom>
            <a:solidFill>
              <a:srgbClr val="0066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089480" y="1607906"/>
              <a:ext cx="18570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Baskerville Old Face" panose="02020602080505020303" pitchFamily="18" charset="0"/>
                </a:rPr>
                <a:t>TOTAL</a:t>
              </a:r>
            </a:p>
            <a:p>
              <a:pPr algn="ctr"/>
              <a:r>
                <a:rPr lang="en-US" dirty="0">
                  <a:latin typeface="Baskerville Old Face" panose="02020602080505020303" pitchFamily="18" charset="0"/>
                </a:rPr>
                <a:t>EXPENSES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6453430" y="3745840"/>
            <a:ext cx="31674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$38,006.80</a:t>
            </a:r>
          </a:p>
        </p:txBody>
      </p:sp>
    </p:spTree>
    <p:extLst>
      <p:ext uri="{BB962C8B-B14F-4D97-AF65-F5344CB8AC3E}">
        <p14:creationId xmlns:p14="http://schemas.microsoft.com/office/powerpoint/2010/main" val="1465620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6284765-17C8-BF27-1E2A-309AB459F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4772" y="92984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Statement of Activities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29966C9-423D-76C7-9C8E-0D4B8E45D3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4772" y="1607906"/>
            <a:ext cx="10515600" cy="4351338"/>
          </a:xfrm>
        </p:spPr>
        <p:txBody>
          <a:bodyPr/>
          <a:lstStyle/>
          <a:p>
            <a:pPr marL="457200" lvl="1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xmlns="" id="{7AF5A2A0-E5DD-4899-9C6F-B956AED6C71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0090926"/>
              </p:ext>
            </p:extLst>
          </p:nvPr>
        </p:nvGraphicFramePr>
        <p:xfrm>
          <a:off x="2593181" y="1084729"/>
          <a:ext cx="7787948" cy="44564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084825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6284765-17C8-BF27-1E2A-309AB459F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4772" y="92984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Statement of Activities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Revenue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29966C9-423D-76C7-9C8E-0D4B8E45D3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4772" y="1607906"/>
            <a:ext cx="10515600" cy="4351338"/>
          </a:xfrm>
        </p:spPr>
        <p:txBody>
          <a:bodyPr/>
          <a:lstStyle/>
          <a:p>
            <a:pPr marL="457200" lvl="1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468D4D4A-815E-404A-920F-A4D98B909D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933113"/>
              </p:ext>
            </p:extLst>
          </p:nvPr>
        </p:nvGraphicFramePr>
        <p:xfrm>
          <a:off x="3922059" y="1607906"/>
          <a:ext cx="4724400" cy="2992755"/>
        </p:xfrm>
        <a:graphic>
          <a:graphicData uri="http://schemas.openxmlformats.org/drawingml/2006/table">
            <a:tbl>
              <a:tblPr/>
              <a:tblGrid>
                <a:gridCol w="3874071">
                  <a:extLst>
                    <a:ext uri="{9D8B030D-6E8A-4147-A177-3AD203B41FA5}">
                      <a16:colId xmlns:a16="http://schemas.microsoft.com/office/drawing/2014/main" xmlns="" val="3054269442"/>
                    </a:ext>
                  </a:extLst>
                </a:gridCol>
                <a:gridCol w="850329">
                  <a:extLst>
                    <a:ext uri="{9D8B030D-6E8A-4147-A177-3AD203B41FA5}">
                      <a16:colId xmlns:a16="http://schemas.microsoft.com/office/drawing/2014/main" xmlns="" val="1779783406"/>
                    </a:ext>
                  </a:extLst>
                </a:gridCol>
              </a:tblGrid>
              <a:tr h="16739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Auto Tags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8,136.00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8591891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Brotherhood Retreat and Tailgate Registration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958.00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9693810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Southern Region Conference Registration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600.97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8038754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32734404"/>
                  </a:ext>
                </a:extLst>
              </a:tr>
              <a:tr h="200025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State Conference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9350954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Registration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$ 27,381.16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1345900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Billy Brumfield Men's Shelter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374.09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9534650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Daniel Pridgen Memorial Scholarship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500.00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2662652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Ads and Fees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198.50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2278675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La Carte Tickets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1,100.73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7430636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Vendor Fees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724.84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2237431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19157698"/>
                  </a:ext>
                </a:extLst>
              </a:tr>
              <a:tr h="200025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Other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EA9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7507922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Wire Transfer Refund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4,725.00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5253057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Test Payout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1.64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649579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9570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6284765-17C8-BF27-1E2A-309AB459F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4772" y="92984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Statement of Activities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29966C9-423D-76C7-9C8E-0D4B8E45D3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4772" y="1607906"/>
            <a:ext cx="10515600" cy="4351338"/>
          </a:xfrm>
        </p:spPr>
        <p:txBody>
          <a:bodyPr/>
          <a:lstStyle/>
          <a:p>
            <a:pPr marL="457200" lvl="1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xmlns="" id="{55ADB9FB-2020-4BB1-B18C-7E0713CECB2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1039583"/>
              </p:ext>
            </p:extLst>
          </p:nvPr>
        </p:nvGraphicFramePr>
        <p:xfrm>
          <a:off x="2240755" y="1127359"/>
          <a:ext cx="8167267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927617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6284765-17C8-BF27-1E2A-309AB459F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4772" y="92984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Statement of Activities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Expenses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29966C9-423D-76C7-9C8E-0D4B8E45D3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4772" y="1607906"/>
            <a:ext cx="10515600" cy="4351338"/>
          </a:xfrm>
        </p:spPr>
        <p:txBody>
          <a:bodyPr/>
          <a:lstStyle/>
          <a:p>
            <a:pPr marL="457200" lvl="1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2158738" y="4741682"/>
            <a:ext cx="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971691"/>
              </p:ext>
            </p:extLst>
          </p:nvPr>
        </p:nvGraphicFramePr>
        <p:xfrm>
          <a:off x="2045041" y="1489533"/>
          <a:ext cx="8755062" cy="317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Worksheet" r:id="rId5" imgW="8755274" imgH="3177564" progId="Excel.Sheet.12">
                  <p:embed/>
                </p:oleObj>
              </mc:Choice>
              <mc:Fallback>
                <p:oleObj name="Worksheet" r:id="rId5" imgW="8755274" imgH="317756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045041" y="1489533"/>
                        <a:ext cx="8755062" cy="3178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33306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6284765-17C8-BF27-1E2A-309AB459F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4772" y="9298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Specialty License Plate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29966C9-423D-76C7-9C8E-0D4B8E45D3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4772" y="1607906"/>
            <a:ext cx="10515600" cy="4351338"/>
          </a:xfrm>
        </p:spPr>
        <p:txBody>
          <a:bodyPr/>
          <a:lstStyle/>
          <a:p>
            <a:pPr marL="457200" lvl="1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lvl="3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78530" y="1058772"/>
            <a:ext cx="73018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*retrieved from the Mississippi Department of Revenue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8111" y="1418547"/>
            <a:ext cx="4505334" cy="332870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F5402F4-9B67-4308-A838-906E1FE76089}"/>
              </a:ext>
            </a:extLst>
          </p:cNvPr>
          <p:cNvSpPr txBox="1"/>
          <p:nvPr/>
        </p:nvSpPr>
        <p:spPr>
          <a:xfrm>
            <a:off x="2499072" y="5046358"/>
            <a:ext cx="8023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Payments from Fiscal Year are calculated annually from July 1 through June 30</a:t>
            </a:r>
          </a:p>
        </p:txBody>
      </p:sp>
    </p:spTree>
    <p:extLst>
      <p:ext uri="{BB962C8B-B14F-4D97-AF65-F5344CB8AC3E}">
        <p14:creationId xmlns:p14="http://schemas.microsoft.com/office/powerpoint/2010/main" val="3550687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560</TotalTime>
  <Words>5138</Words>
  <Application>Microsoft Office PowerPoint</Application>
  <PresentationFormat>Widescreen</PresentationFormat>
  <Paragraphs>1543</Paragraphs>
  <Slides>35</Slides>
  <Notes>35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3" baseType="lpstr">
      <vt:lpstr>Aptos</vt:lpstr>
      <vt:lpstr>Aptos Display</vt:lpstr>
      <vt:lpstr>Arial</vt:lpstr>
      <vt:lpstr>Baskerville Old Face</vt:lpstr>
      <vt:lpstr>Calibri</vt:lpstr>
      <vt:lpstr>Times New Roman</vt:lpstr>
      <vt:lpstr>Office Theme</vt:lpstr>
      <vt:lpstr>Microsoft Excel Worksheet</vt:lpstr>
      <vt:lpstr>Treasurer Report</vt:lpstr>
      <vt:lpstr>Presentation Guide</vt:lpstr>
      <vt:lpstr>Balance Sheet Summary</vt:lpstr>
      <vt:lpstr>Statement of Activities Revenue and Expenses</vt:lpstr>
      <vt:lpstr>Statement of Activities</vt:lpstr>
      <vt:lpstr>Statement of Activities Revenue</vt:lpstr>
      <vt:lpstr>Statement of Activities</vt:lpstr>
      <vt:lpstr>Statement of Activities Expenses</vt:lpstr>
      <vt:lpstr>Specialty License Plate</vt:lpstr>
      <vt:lpstr>Specialty License Plate</vt:lpstr>
      <vt:lpstr>Statement of Activities Revenue</vt:lpstr>
      <vt:lpstr>Statement of Activities Revenue</vt:lpstr>
      <vt:lpstr>Statement of Activities Revenue</vt:lpstr>
      <vt:lpstr>Statement of Activities Revenue</vt:lpstr>
      <vt:lpstr>Statement of Activities Revenue</vt:lpstr>
      <vt:lpstr>Statement of Activities Revenue</vt:lpstr>
      <vt:lpstr>Statement of Activities Revenue</vt:lpstr>
      <vt:lpstr>Statement of Activities Revenue</vt:lpstr>
      <vt:lpstr>Statement of Activities Revenue</vt:lpstr>
      <vt:lpstr>Statement of Activities Revenue</vt:lpstr>
      <vt:lpstr>Statement of Activities Revenue</vt:lpstr>
      <vt:lpstr>Statement of Activities Revenue</vt:lpstr>
      <vt:lpstr>Statement of Activities Revenue</vt:lpstr>
      <vt:lpstr>Statement of Activities Expenses</vt:lpstr>
      <vt:lpstr>Statement of Activities Expenses</vt:lpstr>
      <vt:lpstr>Statement of Activities Expenses</vt:lpstr>
      <vt:lpstr>Statement of Activities Expenses</vt:lpstr>
      <vt:lpstr>Statement of Activities Expenses</vt:lpstr>
      <vt:lpstr>Statement of Activities Expenses</vt:lpstr>
      <vt:lpstr>Statement of Activities Expenses</vt:lpstr>
      <vt:lpstr>Statement of Activities Expenses</vt:lpstr>
      <vt:lpstr>Statement of Activities Expenses</vt:lpstr>
      <vt:lpstr>Statement of Activities Expenses</vt:lpstr>
      <vt:lpstr>Questions?</vt:lpstr>
      <vt:lpstr>G.O.M.A.B.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Keys, Byron</dc:creator>
  <cp:lastModifiedBy>Hilliard, Christopher</cp:lastModifiedBy>
  <cp:revision>31</cp:revision>
  <cp:lastPrinted>2026-02-18T21:04:31Z</cp:lastPrinted>
  <dcterms:created xsi:type="dcterms:W3CDTF">2026-02-12T00:18:40Z</dcterms:created>
  <dcterms:modified xsi:type="dcterms:W3CDTF">2026-02-19T03:12:49Z</dcterms:modified>
</cp:coreProperties>
</file>